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2" r:id="rId2"/>
  </p:sldMasterIdLst>
  <p:notesMasterIdLst>
    <p:notesMasterId r:id="rId48"/>
  </p:notesMasterIdLst>
  <p:handoutMasterIdLst>
    <p:handoutMasterId r:id="rId49"/>
  </p:handoutMasterIdLst>
  <p:sldIdLst>
    <p:sldId id="381" r:id="rId3"/>
    <p:sldId id="382" r:id="rId4"/>
    <p:sldId id="383" r:id="rId5"/>
    <p:sldId id="384" r:id="rId6"/>
    <p:sldId id="397" r:id="rId7"/>
    <p:sldId id="386" r:id="rId8"/>
    <p:sldId id="387" r:id="rId9"/>
    <p:sldId id="359" r:id="rId10"/>
    <p:sldId id="389" r:id="rId11"/>
    <p:sldId id="390" r:id="rId12"/>
    <p:sldId id="391" r:id="rId13"/>
    <p:sldId id="392" r:id="rId14"/>
    <p:sldId id="393" r:id="rId15"/>
    <p:sldId id="361" r:id="rId16"/>
    <p:sldId id="271" r:id="rId17"/>
    <p:sldId id="285" r:id="rId18"/>
    <p:sldId id="286" r:id="rId19"/>
    <p:sldId id="287" r:id="rId20"/>
    <p:sldId id="288" r:id="rId21"/>
    <p:sldId id="290" r:id="rId22"/>
    <p:sldId id="289" r:id="rId23"/>
    <p:sldId id="291" r:id="rId24"/>
    <p:sldId id="292" r:id="rId25"/>
    <p:sldId id="293" r:id="rId26"/>
    <p:sldId id="349" r:id="rId27"/>
    <p:sldId id="350" r:id="rId28"/>
    <p:sldId id="299" r:id="rId29"/>
    <p:sldId id="362" r:id="rId30"/>
    <p:sldId id="330" r:id="rId31"/>
    <p:sldId id="352" r:id="rId32"/>
    <p:sldId id="353" r:id="rId33"/>
    <p:sldId id="354" r:id="rId34"/>
    <p:sldId id="316" r:id="rId35"/>
    <p:sldId id="365" r:id="rId36"/>
    <p:sldId id="366" r:id="rId37"/>
    <p:sldId id="367" r:id="rId38"/>
    <p:sldId id="374" r:id="rId39"/>
    <p:sldId id="398" r:id="rId40"/>
    <p:sldId id="403" r:id="rId41"/>
    <p:sldId id="404" r:id="rId42"/>
    <p:sldId id="399" r:id="rId43"/>
    <p:sldId id="400" r:id="rId44"/>
    <p:sldId id="401" r:id="rId45"/>
    <p:sldId id="402" r:id="rId46"/>
    <p:sldId id="405" r:id="rId47"/>
  </p:sldIdLst>
  <p:sldSz cx="13004800" cy="97536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9" autoAdjust="0"/>
    <p:restoredTop sz="85240" autoAdjust="0"/>
  </p:normalViewPr>
  <p:slideViewPr>
    <p:cSldViewPr>
      <p:cViewPr varScale="1">
        <p:scale>
          <a:sx n="61" d="100"/>
          <a:sy n="61" d="100"/>
        </p:scale>
        <p:origin x="-1960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A5-4627-800A-88CD2B5763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2A5-4627-800A-88CD2B5763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A5-4627-800A-88CD2B5763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2A5-4627-800A-88CD2B5763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2A5-4627-800A-88CD2B5763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2A5-4627-800A-88CD2B5763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A5-4627-800A-88CD2B57632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2A5-4627-800A-88CD2B57632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5-4627-800A-88CD2B576321}"/>
              </c:ext>
            </c:extLst>
          </c:dPt>
          <c:dLbls>
            <c:dLbl>
              <c:idx val="1"/>
              <c:layout>
                <c:manualLayout>
                  <c:x val="-0.0976491862567812"/>
                  <c:y val="-0.2223692918596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2"/>
                      </a:solidFill>
                      <a:latin typeface="Gill Sans Ligh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2A5-4627-800A-88CD2B576321}"/>
                </c:ext>
              </c:extLst>
            </c:dLbl>
            <c:dLbl>
              <c:idx val="2"/>
              <c:layout>
                <c:manualLayout>
                  <c:x val="0.0"/>
                  <c:y val="0.03441429516876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3"/>
                      </a:solidFill>
                      <a:latin typeface="Gill Sans Ligh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2A5-4627-800A-88CD2B57632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4"/>
                      </a:solidFill>
                      <a:latin typeface="Gill Sans Ligh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5"/>
                      </a:solidFill>
                      <a:latin typeface="Gill Sans Ligh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0144665461121157"/>
                  <c:y val="0.005294506949040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6"/>
                      </a:solidFill>
                      <a:latin typeface="Gill Sans Ligh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A5-4627-800A-88CD2B576321}"/>
                </c:ext>
              </c:extLst>
            </c:dLbl>
            <c:dLbl>
              <c:idx val="6"/>
              <c:layout>
                <c:manualLayout>
                  <c:x val="0.0090415913200723"/>
                  <c:y val="-0.01323626737260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Gill Sans Ligh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A5-4627-800A-88CD2B576321}"/>
                </c:ext>
              </c:extLst>
            </c:dLbl>
            <c:dLbl>
              <c:idx val="7"/>
              <c:layout>
                <c:manualLayout>
                  <c:x val="0.0379746835443038"/>
                  <c:y val="-0.01588352084712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Gill Sans Ligh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A5-4627-800A-88CD2B576321}"/>
                </c:ext>
              </c:extLst>
            </c:dLbl>
            <c:dLbl>
              <c:idx val="8"/>
              <c:layout>
                <c:manualLayout>
                  <c:x val="0.15370705244123"/>
                  <c:y val="-0.002647253474520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Gill Sans Ligh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A5-4627-800A-88CD2B576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spc="0" baseline="0">
                    <a:solidFill>
                      <a:schemeClr val="accent1"/>
                    </a:solidFill>
                    <a:latin typeface="Gill Sans Ligh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Sheet3!$A$3:$A$11</c:f>
              <c:strCache>
                <c:ptCount val="9"/>
                <c:pt idx="0">
                  <c:v>TL TASARRUF MEVDUATI</c:v>
                </c:pt>
                <c:pt idx="1">
                  <c:v>YP TASARRUF MEVDUATI</c:v>
                </c:pt>
                <c:pt idx="2">
                  <c:v>TAHVİL VE BONOLAR</c:v>
                </c:pt>
                <c:pt idx="3">
                  <c:v>KIYMETLİ MADENLER </c:v>
                </c:pt>
                <c:pt idx="4">
                  <c:v>EMEKLİLİK YATIRIM FONLARI</c:v>
                </c:pt>
                <c:pt idx="5">
                  <c:v>DİĞER YATIRIM FONLARI</c:v>
                </c:pt>
                <c:pt idx="6">
                  <c:v>HİSSE SENEDİ</c:v>
                </c:pt>
                <c:pt idx="7">
                  <c:v>REPO</c:v>
                </c:pt>
                <c:pt idx="8">
                  <c:v>DOLAŞIMDAKİ PARA</c:v>
                </c:pt>
              </c:strCache>
            </c:strRef>
          </c:cat>
          <c:val>
            <c:numRef>
              <c:f>Sheet3!$B$3:$B$11</c:f>
              <c:numCache>
                <c:formatCode>General</c:formatCode>
                <c:ptCount val="9"/>
                <c:pt idx="0">
                  <c:v>535.1</c:v>
                </c:pt>
                <c:pt idx="1">
                  <c:v>337.9</c:v>
                </c:pt>
                <c:pt idx="2">
                  <c:v>20.5</c:v>
                </c:pt>
                <c:pt idx="3">
                  <c:v>19.3</c:v>
                </c:pt>
                <c:pt idx="4">
                  <c:v>73.0</c:v>
                </c:pt>
                <c:pt idx="5">
                  <c:v>40.1</c:v>
                </c:pt>
                <c:pt idx="6">
                  <c:v>57.1</c:v>
                </c:pt>
                <c:pt idx="7">
                  <c:v>1.1</c:v>
                </c:pt>
                <c:pt idx="8">
                  <c:v>66.6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A5-4627-800A-88CD2B5763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16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58-471D-B461-5CBCA7A279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58-471D-B461-5CBCA7A279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58-471D-B461-5CBCA7A279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58-471D-B461-5CBCA7A279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58-471D-B461-5CBCA7A279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58-471D-B461-5CBCA7A279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58-471D-B461-5CBCA7A279F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658-471D-B461-5CBCA7A279F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658-471D-B461-5CBCA7A279FF}"/>
              </c:ext>
            </c:extLst>
          </c:dPt>
          <c:dPt>
            <c:idx val="9"/>
            <c:bubble3D val="0"/>
            <c:explosion val="2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658-471D-B461-5CBCA7A279F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658-471D-B461-5CBCA7A279F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658-471D-B461-5CBCA7A279F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658-471D-B461-5CBCA7A279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Sheet1!$A$3:$A$15</c:f>
              <c:strCache>
                <c:ptCount val="13"/>
                <c:pt idx="0">
                  <c:v>DEĞİŞKEN</c:v>
                </c:pt>
                <c:pt idx="1">
                  <c:v>KAMU İÇ BORÇLANMA (TL)</c:v>
                </c:pt>
                <c:pt idx="2">
                  <c:v>KATKI</c:v>
                </c:pt>
                <c:pt idx="3">
                  <c:v>LİKİT</c:v>
                </c:pt>
                <c:pt idx="4">
                  <c:v>KAMU DIŞ BORÇLANMA</c:v>
                </c:pt>
                <c:pt idx="5">
                  <c:v>STANDART</c:v>
                </c:pt>
                <c:pt idx="6">
                  <c:v>DENGELİ ( ESNEK - KARMA)</c:v>
                </c:pt>
                <c:pt idx="7">
                  <c:v>HİSSE</c:v>
                </c:pt>
                <c:pt idx="8">
                  <c:v>ALTIN</c:v>
                </c:pt>
                <c:pt idx="9">
                  <c:v>BAŞLANGIÇ</c:v>
                </c:pt>
                <c:pt idx="10">
                  <c:v>ENDEKS</c:v>
                </c:pt>
                <c:pt idx="11">
                  <c:v>ÖZEL SEKTÖR TAHVİLİ</c:v>
                </c:pt>
                <c:pt idx="12">
                  <c:v>ULUSLARARASI KARMA VE ESNEK</c:v>
                </c:pt>
              </c:strCache>
            </c:strRef>
          </c:cat>
          <c:val>
            <c:numRef>
              <c:f>Sheet1!$B$3:$B$15</c:f>
              <c:numCache>
                <c:formatCode>#,##0</c:formatCode>
                <c:ptCount val="13"/>
                <c:pt idx="0">
                  <c:v>1.7243E7</c:v>
                </c:pt>
                <c:pt idx="1">
                  <c:v>1.4079E7</c:v>
                </c:pt>
                <c:pt idx="2">
                  <c:v>1.0136E7</c:v>
                </c:pt>
                <c:pt idx="3">
                  <c:v>7.424E6</c:v>
                </c:pt>
                <c:pt idx="4">
                  <c:v>7.304E6</c:v>
                </c:pt>
                <c:pt idx="5">
                  <c:v>6.887E6</c:v>
                </c:pt>
                <c:pt idx="6">
                  <c:v>5.741E6</c:v>
                </c:pt>
                <c:pt idx="7">
                  <c:v>4.504E6</c:v>
                </c:pt>
                <c:pt idx="8">
                  <c:v>3.373E6</c:v>
                </c:pt>
                <c:pt idx="9">
                  <c:v>1.799E6</c:v>
                </c:pt>
                <c:pt idx="10">
                  <c:v>565000.0</c:v>
                </c:pt>
                <c:pt idx="11">
                  <c:v>464000.0</c:v>
                </c:pt>
                <c:pt idx="12">
                  <c:v>114000.0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658-471D-B461-5CBCA7A27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0E54C-90C7-4B8C-B80E-1FCE8394A4F2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4_3" csCatId="accent4" phldr="1"/>
      <dgm:spPr/>
      <dgm:t>
        <a:bodyPr/>
        <a:lstStyle/>
        <a:p>
          <a:endParaRPr lang="tr-TR"/>
        </a:p>
      </dgm:t>
    </dgm:pt>
    <dgm:pt modelId="{E3D44D29-14B5-4D8D-A0C4-7005E3CC2B74}">
      <dgm:prSet phldrT="[Metin]" custT="1"/>
      <dgm:spPr>
        <a:solidFill>
          <a:srgbClr val="1E367A"/>
        </a:solidFill>
      </dgm:spPr>
      <dgm:t>
        <a:bodyPr/>
        <a:lstStyle/>
        <a:p>
          <a:r>
            <a:rPr lang="tr-TR" sz="3600" b="1" noProof="0" dirty="0" smtClean="0">
              <a:latin typeface="Times New Roman" pitchFamily="18" charset="0"/>
              <a:cs typeface="Times New Roman" pitchFamily="18" charset="0"/>
            </a:rPr>
            <a:t>Türkiye Sermaye Piyasası</a:t>
          </a:r>
          <a:endParaRPr lang="en-GB" sz="36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2414A24C-6916-4A40-89DF-A7E942B01EA1}" type="parTrans" cxnId="{25BA9D7B-F9F9-42B2-9F42-D4263EAA6935}">
      <dgm:prSet/>
      <dgm:spPr/>
      <dgm:t>
        <a:bodyPr/>
        <a:lstStyle/>
        <a:p>
          <a:endParaRPr lang="tr-TR" sz="2700" b="1">
            <a:latin typeface="Tahoma" pitchFamily="34" charset="0"/>
            <a:cs typeface="Tahoma" pitchFamily="34" charset="0"/>
          </a:endParaRPr>
        </a:p>
      </dgm:t>
    </dgm:pt>
    <dgm:pt modelId="{6BA526B8-1DEE-428D-864D-F74DA38AE3B9}" type="sibTrans" cxnId="{25BA9D7B-F9F9-42B2-9F42-D4263EAA6935}">
      <dgm:prSet/>
      <dgm:spPr/>
      <dgm:t>
        <a:bodyPr/>
        <a:lstStyle/>
        <a:p>
          <a:endParaRPr lang="tr-TR" sz="2700" b="1">
            <a:latin typeface="Tahoma" pitchFamily="34" charset="0"/>
            <a:cs typeface="Tahoma" pitchFamily="34" charset="0"/>
          </a:endParaRPr>
        </a:p>
      </dgm:t>
    </dgm:pt>
    <dgm:pt modelId="{79467B2C-4D8F-4F13-B30F-D243F8CB1F43}" type="pres">
      <dgm:prSet presAssocID="{7D10E54C-90C7-4B8C-B80E-1FCE8394A4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229CD036-560F-417C-9D57-611D45D1EF9B}" type="pres">
      <dgm:prSet presAssocID="{7D10E54C-90C7-4B8C-B80E-1FCE8394A4F2}" presName="Name1" presStyleCnt="0"/>
      <dgm:spPr/>
    </dgm:pt>
    <dgm:pt modelId="{2AC7C8C1-6FC4-4D1F-9738-4CC245213613}" type="pres">
      <dgm:prSet presAssocID="{7D10E54C-90C7-4B8C-B80E-1FCE8394A4F2}" presName="cycle" presStyleCnt="0"/>
      <dgm:spPr/>
    </dgm:pt>
    <dgm:pt modelId="{44131CF6-6EFE-4FC0-A8E3-7457A4B30C6A}" type="pres">
      <dgm:prSet presAssocID="{7D10E54C-90C7-4B8C-B80E-1FCE8394A4F2}" presName="srcNode" presStyleLbl="node1" presStyleIdx="0" presStyleCnt="1"/>
      <dgm:spPr/>
    </dgm:pt>
    <dgm:pt modelId="{EF32BD5B-9AEC-4633-A049-B1D3C1D85668}" type="pres">
      <dgm:prSet presAssocID="{7D10E54C-90C7-4B8C-B80E-1FCE8394A4F2}" presName="conn" presStyleLbl="parChTrans1D2" presStyleIdx="0" presStyleCnt="1"/>
      <dgm:spPr/>
      <dgm:t>
        <a:bodyPr/>
        <a:lstStyle/>
        <a:p>
          <a:endParaRPr lang="en-GB"/>
        </a:p>
      </dgm:t>
    </dgm:pt>
    <dgm:pt modelId="{9742ADC5-3F37-4108-AEBC-2F8F430BEAAE}" type="pres">
      <dgm:prSet presAssocID="{7D10E54C-90C7-4B8C-B80E-1FCE8394A4F2}" presName="extraNode" presStyleLbl="node1" presStyleIdx="0" presStyleCnt="1"/>
      <dgm:spPr/>
    </dgm:pt>
    <dgm:pt modelId="{529E7F8D-DE59-4CEA-A883-86E225891FEB}" type="pres">
      <dgm:prSet presAssocID="{7D10E54C-90C7-4B8C-B80E-1FCE8394A4F2}" presName="dstNode" presStyleLbl="node1" presStyleIdx="0" presStyleCnt="1"/>
      <dgm:spPr/>
    </dgm:pt>
    <dgm:pt modelId="{B2EC6948-D287-4452-8297-A1955520C5A9}" type="pres">
      <dgm:prSet presAssocID="{E3D44D29-14B5-4D8D-A0C4-7005E3CC2B74}" presName="text_1" presStyleLbl="node1" presStyleIdx="0" presStyleCnt="1" custLinFactNeighborX="-483" custLinFactNeighborY="23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289F73-6495-4560-B20F-9F02FC02B87E}" type="pres">
      <dgm:prSet presAssocID="{E3D44D29-14B5-4D8D-A0C4-7005E3CC2B74}" presName="accent_1" presStyleCnt="0"/>
      <dgm:spPr/>
    </dgm:pt>
    <dgm:pt modelId="{5A2278C7-30CE-41CB-8C64-32BF16D53893}" type="pres">
      <dgm:prSet presAssocID="{E3D44D29-14B5-4D8D-A0C4-7005E3CC2B74}" presName="accentRepeatNode" presStyleLbl="solidFgAcc1" presStyleIdx="0" presStyleCnt="1"/>
      <dgm:spPr/>
    </dgm:pt>
  </dgm:ptLst>
  <dgm:cxnLst>
    <dgm:cxn modelId="{9EC0CCE0-7B3C-4023-A101-64065BF27AB6}" type="presOf" srcId="{7D10E54C-90C7-4B8C-B80E-1FCE8394A4F2}" destId="{79467B2C-4D8F-4F13-B30F-D243F8CB1F43}" srcOrd="0" destOrd="0" presId="urn:microsoft.com/office/officeart/2008/layout/VerticalCurvedList"/>
    <dgm:cxn modelId="{25BA9D7B-F9F9-42B2-9F42-D4263EAA6935}" srcId="{7D10E54C-90C7-4B8C-B80E-1FCE8394A4F2}" destId="{E3D44D29-14B5-4D8D-A0C4-7005E3CC2B74}" srcOrd="0" destOrd="0" parTransId="{2414A24C-6916-4A40-89DF-A7E942B01EA1}" sibTransId="{6BA526B8-1DEE-428D-864D-F74DA38AE3B9}"/>
    <dgm:cxn modelId="{BCAD052B-7B6D-4D98-BD6B-96D57D8A2C34}" type="presOf" srcId="{E3D44D29-14B5-4D8D-A0C4-7005E3CC2B74}" destId="{B2EC6948-D287-4452-8297-A1955520C5A9}" srcOrd="0" destOrd="0" presId="urn:microsoft.com/office/officeart/2008/layout/VerticalCurvedList"/>
    <dgm:cxn modelId="{FD6E6B18-1633-46AC-AC5B-697967BDBE79}" type="presOf" srcId="{6BA526B8-1DEE-428D-864D-F74DA38AE3B9}" destId="{EF32BD5B-9AEC-4633-A049-B1D3C1D85668}" srcOrd="0" destOrd="0" presId="urn:microsoft.com/office/officeart/2008/layout/VerticalCurvedList"/>
    <dgm:cxn modelId="{B2BBDD3A-0EB3-4D58-BD88-5ECD0EF72B5E}" type="presParOf" srcId="{79467B2C-4D8F-4F13-B30F-D243F8CB1F43}" destId="{229CD036-560F-417C-9D57-611D45D1EF9B}" srcOrd="0" destOrd="0" presId="urn:microsoft.com/office/officeart/2008/layout/VerticalCurvedList"/>
    <dgm:cxn modelId="{B2061D14-B4AB-43EE-B4B3-E0B811534D66}" type="presParOf" srcId="{229CD036-560F-417C-9D57-611D45D1EF9B}" destId="{2AC7C8C1-6FC4-4D1F-9738-4CC245213613}" srcOrd="0" destOrd="0" presId="urn:microsoft.com/office/officeart/2008/layout/VerticalCurvedList"/>
    <dgm:cxn modelId="{E5B9E83F-DB27-409C-9373-484884FCF2F5}" type="presParOf" srcId="{2AC7C8C1-6FC4-4D1F-9738-4CC245213613}" destId="{44131CF6-6EFE-4FC0-A8E3-7457A4B30C6A}" srcOrd="0" destOrd="0" presId="urn:microsoft.com/office/officeart/2008/layout/VerticalCurvedList"/>
    <dgm:cxn modelId="{78297644-92E8-45BE-9EE3-DCF69E6FB896}" type="presParOf" srcId="{2AC7C8C1-6FC4-4D1F-9738-4CC245213613}" destId="{EF32BD5B-9AEC-4633-A049-B1D3C1D85668}" srcOrd="1" destOrd="0" presId="urn:microsoft.com/office/officeart/2008/layout/VerticalCurvedList"/>
    <dgm:cxn modelId="{7951EFC0-52DB-4432-B5BC-3D983D193356}" type="presParOf" srcId="{2AC7C8C1-6FC4-4D1F-9738-4CC245213613}" destId="{9742ADC5-3F37-4108-AEBC-2F8F430BEAAE}" srcOrd="2" destOrd="0" presId="urn:microsoft.com/office/officeart/2008/layout/VerticalCurvedList"/>
    <dgm:cxn modelId="{5766AD7A-7F46-48CE-9231-12EF0CAFFD15}" type="presParOf" srcId="{2AC7C8C1-6FC4-4D1F-9738-4CC245213613}" destId="{529E7F8D-DE59-4CEA-A883-86E225891FEB}" srcOrd="3" destOrd="0" presId="urn:microsoft.com/office/officeart/2008/layout/VerticalCurvedList"/>
    <dgm:cxn modelId="{B6E8826C-290F-418F-93A1-8CF2B867CAF9}" type="presParOf" srcId="{229CD036-560F-417C-9D57-611D45D1EF9B}" destId="{B2EC6948-D287-4452-8297-A1955520C5A9}" srcOrd="1" destOrd="0" presId="urn:microsoft.com/office/officeart/2008/layout/VerticalCurvedList"/>
    <dgm:cxn modelId="{8B4FAE7B-400B-41B5-8202-D0D4E6F86FF2}" type="presParOf" srcId="{229CD036-560F-417C-9D57-611D45D1EF9B}" destId="{1E289F73-6495-4560-B20F-9F02FC02B87E}" srcOrd="2" destOrd="0" presId="urn:microsoft.com/office/officeart/2008/layout/VerticalCurvedList"/>
    <dgm:cxn modelId="{5F80BC28-173D-4C79-B4E2-B1291682B8F8}" type="presParOf" srcId="{1E289F73-6495-4560-B20F-9F02FC02B87E}" destId="{5A2278C7-30CE-41CB-8C64-32BF16D538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0E54C-90C7-4B8C-B80E-1FCE8394A4F2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4_3" csCatId="accent4" phldr="1"/>
      <dgm:spPr/>
      <dgm:t>
        <a:bodyPr/>
        <a:lstStyle/>
        <a:p>
          <a:endParaRPr lang="tr-TR"/>
        </a:p>
      </dgm:t>
    </dgm:pt>
    <dgm:pt modelId="{E3D44D29-14B5-4D8D-A0C4-7005E3CC2B74}">
      <dgm:prSet phldrT="[Metin]" custT="1"/>
      <dgm:spPr>
        <a:solidFill>
          <a:srgbClr val="4C5DA3"/>
        </a:solidFill>
      </dgm:spPr>
      <dgm:t>
        <a:bodyPr/>
        <a:lstStyle/>
        <a:p>
          <a:r>
            <a:rPr lang="tr-TR" sz="2700" b="1" noProof="0" dirty="0" smtClean="0">
              <a:latin typeface="Tahoma" pitchFamily="34" charset="0"/>
              <a:cs typeface="Tahoma" pitchFamily="34" charset="0"/>
            </a:rPr>
            <a:t>Aracılık Faaliyetleri</a:t>
          </a:r>
          <a:endParaRPr lang="en-GB" sz="2700" b="1" noProof="0" dirty="0">
            <a:latin typeface="Tahoma" pitchFamily="34" charset="0"/>
            <a:cs typeface="Tahoma" pitchFamily="34" charset="0"/>
          </a:endParaRPr>
        </a:p>
      </dgm:t>
    </dgm:pt>
    <dgm:pt modelId="{2414A24C-6916-4A40-89DF-A7E942B01EA1}" type="parTrans" cxnId="{25BA9D7B-F9F9-42B2-9F42-D4263EAA6935}">
      <dgm:prSet/>
      <dgm:spPr/>
      <dgm:t>
        <a:bodyPr/>
        <a:lstStyle/>
        <a:p>
          <a:endParaRPr lang="tr-TR" sz="2700" b="1">
            <a:latin typeface="Tahoma" pitchFamily="34" charset="0"/>
            <a:cs typeface="Tahoma" pitchFamily="34" charset="0"/>
          </a:endParaRPr>
        </a:p>
      </dgm:t>
    </dgm:pt>
    <dgm:pt modelId="{6BA526B8-1DEE-428D-864D-F74DA38AE3B9}" type="sibTrans" cxnId="{25BA9D7B-F9F9-42B2-9F42-D4263EAA6935}">
      <dgm:prSet/>
      <dgm:spPr/>
      <dgm:t>
        <a:bodyPr/>
        <a:lstStyle/>
        <a:p>
          <a:endParaRPr lang="tr-TR" sz="2700" b="1">
            <a:latin typeface="Tahoma" pitchFamily="34" charset="0"/>
            <a:cs typeface="Tahoma" pitchFamily="34" charset="0"/>
          </a:endParaRPr>
        </a:p>
      </dgm:t>
    </dgm:pt>
    <dgm:pt modelId="{79467B2C-4D8F-4F13-B30F-D243F8CB1F43}" type="pres">
      <dgm:prSet presAssocID="{7D10E54C-90C7-4B8C-B80E-1FCE8394A4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229CD036-560F-417C-9D57-611D45D1EF9B}" type="pres">
      <dgm:prSet presAssocID="{7D10E54C-90C7-4B8C-B80E-1FCE8394A4F2}" presName="Name1" presStyleCnt="0"/>
      <dgm:spPr/>
    </dgm:pt>
    <dgm:pt modelId="{2AC7C8C1-6FC4-4D1F-9738-4CC245213613}" type="pres">
      <dgm:prSet presAssocID="{7D10E54C-90C7-4B8C-B80E-1FCE8394A4F2}" presName="cycle" presStyleCnt="0"/>
      <dgm:spPr/>
    </dgm:pt>
    <dgm:pt modelId="{44131CF6-6EFE-4FC0-A8E3-7457A4B30C6A}" type="pres">
      <dgm:prSet presAssocID="{7D10E54C-90C7-4B8C-B80E-1FCE8394A4F2}" presName="srcNode" presStyleLbl="node1" presStyleIdx="0" presStyleCnt="1"/>
      <dgm:spPr/>
    </dgm:pt>
    <dgm:pt modelId="{EF32BD5B-9AEC-4633-A049-B1D3C1D85668}" type="pres">
      <dgm:prSet presAssocID="{7D10E54C-90C7-4B8C-B80E-1FCE8394A4F2}" presName="conn" presStyleLbl="parChTrans1D2" presStyleIdx="0" presStyleCnt="1"/>
      <dgm:spPr/>
      <dgm:t>
        <a:bodyPr/>
        <a:lstStyle/>
        <a:p>
          <a:endParaRPr lang="en-GB"/>
        </a:p>
      </dgm:t>
    </dgm:pt>
    <dgm:pt modelId="{9742ADC5-3F37-4108-AEBC-2F8F430BEAAE}" type="pres">
      <dgm:prSet presAssocID="{7D10E54C-90C7-4B8C-B80E-1FCE8394A4F2}" presName="extraNode" presStyleLbl="node1" presStyleIdx="0" presStyleCnt="1"/>
      <dgm:spPr/>
    </dgm:pt>
    <dgm:pt modelId="{529E7F8D-DE59-4CEA-A883-86E225891FEB}" type="pres">
      <dgm:prSet presAssocID="{7D10E54C-90C7-4B8C-B80E-1FCE8394A4F2}" presName="dstNode" presStyleLbl="node1" presStyleIdx="0" presStyleCnt="1"/>
      <dgm:spPr/>
    </dgm:pt>
    <dgm:pt modelId="{B2EC6948-D287-4452-8297-A1955520C5A9}" type="pres">
      <dgm:prSet presAssocID="{E3D44D29-14B5-4D8D-A0C4-7005E3CC2B74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289F73-6495-4560-B20F-9F02FC02B87E}" type="pres">
      <dgm:prSet presAssocID="{E3D44D29-14B5-4D8D-A0C4-7005E3CC2B74}" presName="accent_1" presStyleCnt="0"/>
      <dgm:spPr/>
    </dgm:pt>
    <dgm:pt modelId="{5A2278C7-30CE-41CB-8C64-32BF16D53893}" type="pres">
      <dgm:prSet presAssocID="{E3D44D29-14B5-4D8D-A0C4-7005E3CC2B74}" presName="accentRepeatNode" presStyleLbl="solidFgAcc1" presStyleIdx="0" presStyleCnt="1"/>
      <dgm:spPr/>
    </dgm:pt>
  </dgm:ptLst>
  <dgm:cxnLst>
    <dgm:cxn modelId="{25BA9D7B-F9F9-42B2-9F42-D4263EAA6935}" srcId="{7D10E54C-90C7-4B8C-B80E-1FCE8394A4F2}" destId="{E3D44D29-14B5-4D8D-A0C4-7005E3CC2B74}" srcOrd="0" destOrd="0" parTransId="{2414A24C-6916-4A40-89DF-A7E942B01EA1}" sibTransId="{6BA526B8-1DEE-428D-864D-F74DA38AE3B9}"/>
    <dgm:cxn modelId="{FA3BD40F-A378-4700-860B-A9B899999FE7}" type="presOf" srcId="{7D10E54C-90C7-4B8C-B80E-1FCE8394A4F2}" destId="{79467B2C-4D8F-4F13-B30F-D243F8CB1F43}" srcOrd="0" destOrd="0" presId="urn:microsoft.com/office/officeart/2008/layout/VerticalCurvedList"/>
    <dgm:cxn modelId="{F71A8961-AF82-4F1D-A01D-431B7D9C6DBD}" type="presOf" srcId="{6BA526B8-1DEE-428D-864D-F74DA38AE3B9}" destId="{EF32BD5B-9AEC-4633-A049-B1D3C1D85668}" srcOrd="0" destOrd="0" presId="urn:microsoft.com/office/officeart/2008/layout/VerticalCurvedList"/>
    <dgm:cxn modelId="{81CCFC08-4493-4A4E-B10A-37F1DB375663}" type="presOf" srcId="{E3D44D29-14B5-4D8D-A0C4-7005E3CC2B74}" destId="{B2EC6948-D287-4452-8297-A1955520C5A9}" srcOrd="0" destOrd="0" presId="urn:microsoft.com/office/officeart/2008/layout/VerticalCurvedList"/>
    <dgm:cxn modelId="{F7DFFD13-53D6-479B-A754-3FF63558ABA4}" type="presParOf" srcId="{79467B2C-4D8F-4F13-B30F-D243F8CB1F43}" destId="{229CD036-560F-417C-9D57-611D45D1EF9B}" srcOrd="0" destOrd="0" presId="urn:microsoft.com/office/officeart/2008/layout/VerticalCurvedList"/>
    <dgm:cxn modelId="{F4E65E94-B833-459F-8370-5B123DF1588B}" type="presParOf" srcId="{229CD036-560F-417C-9D57-611D45D1EF9B}" destId="{2AC7C8C1-6FC4-4D1F-9738-4CC245213613}" srcOrd="0" destOrd="0" presId="urn:microsoft.com/office/officeart/2008/layout/VerticalCurvedList"/>
    <dgm:cxn modelId="{8C76DBF4-EF95-43B7-B035-A5CC24479CCE}" type="presParOf" srcId="{2AC7C8C1-6FC4-4D1F-9738-4CC245213613}" destId="{44131CF6-6EFE-4FC0-A8E3-7457A4B30C6A}" srcOrd="0" destOrd="0" presId="urn:microsoft.com/office/officeart/2008/layout/VerticalCurvedList"/>
    <dgm:cxn modelId="{E957B3F0-2260-4EC4-893E-1EE293791CE8}" type="presParOf" srcId="{2AC7C8C1-6FC4-4D1F-9738-4CC245213613}" destId="{EF32BD5B-9AEC-4633-A049-B1D3C1D85668}" srcOrd="1" destOrd="0" presId="urn:microsoft.com/office/officeart/2008/layout/VerticalCurvedList"/>
    <dgm:cxn modelId="{727D69BB-7A2A-40E0-8031-0136E7D46526}" type="presParOf" srcId="{2AC7C8C1-6FC4-4D1F-9738-4CC245213613}" destId="{9742ADC5-3F37-4108-AEBC-2F8F430BEAAE}" srcOrd="2" destOrd="0" presId="urn:microsoft.com/office/officeart/2008/layout/VerticalCurvedList"/>
    <dgm:cxn modelId="{0EABB25B-1824-4382-884A-E5A134A332E4}" type="presParOf" srcId="{2AC7C8C1-6FC4-4D1F-9738-4CC245213613}" destId="{529E7F8D-DE59-4CEA-A883-86E225891FEB}" srcOrd="3" destOrd="0" presId="urn:microsoft.com/office/officeart/2008/layout/VerticalCurvedList"/>
    <dgm:cxn modelId="{1568E4E6-9636-4ADC-B40E-E02FD02A10A1}" type="presParOf" srcId="{229CD036-560F-417C-9D57-611D45D1EF9B}" destId="{B2EC6948-D287-4452-8297-A1955520C5A9}" srcOrd="1" destOrd="0" presId="urn:microsoft.com/office/officeart/2008/layout/VerticalCurvedList"/>
    <dgm:cxn modelId="{2DAAAF27-9390-4E6C-8B12-B03D0B2DB0BD}" type="presParOf" srcId="{229CD036-560F-417C-9D57-611D45D1EF9B}" destId="{1E289F73-6495-4560-B20F-9F02FC02B87E}" srcOrd="2" destOrd="0" presId="urn:microsoft.com/office/officeart/2008/layout/VerticalCurvedList"/>
    <dgm:cxn modelId="{B61B06D3-C853-49CD-8D34-706B7B678449}" type="presParOf" srcId="{1E289F73-6495-4560-B20F-9F02FC02B87E}" destId="{5A2278C7-30CE-41CB-8C64-32BF16D538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A6FB61-5506-4DDC-AFBB-BE47AC3D5101}" type="doc">
      <dgm:prSet loTypeId="urn:microsoft.com/office/officeart/2005/8/layout/hList1" loCatId="list" qsTypeId="urn:microsoft.com/office/officeart/2005/8/quickstyle/simple1#2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C12BE6D-5828-44B9-9DE3-25ABFA10B503}">
      <dgm:prSet/>
      <dgm:spPr/>
      <dgm:t>
        <a:bodyPr/>
        <a:lstStyle/>
        <a:p>
          <a:pPr rtl="0"/>
          <a:r>
            <a:rPr lang="tr-TR" b="1" dirty="0" smtClean="0">
              <a:latin typeface="Tahoma" pitchFamily="34" charset="0"/>
              <a:cs typeface="Tahoma" pitchFamily="34" charset="0"/>
            </a:rPr>
            <a:t>Aracı Kurumlar</a:t>
          </a:r>
          <a:endParaRPr lang="en-US" b="1" dirty="0">
            <a:latin typeface="Tahoma" pitchFamily="34" charset="0"/>
            <a:cs typeface="Tahoma" pitchFamily="34" charset="0"/>
          </a:endParaRPr>
        </a:p>
      </dgm:t>
    </dgm:pt>
    <dgm:pt modelId="{E7525EB1-966F-40B6-BDC0-1F1146B9DE11}" type="parTrans" cxnId="{EB9B3961-2A57-48EB-B3D6-5EFA80FDB398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25669C38-6E18-4125-8412-C1E2F64A4D76}" type="sibTrans" cxnId="{EB9B3961-2A57-48EB-B3D6-5EFA80FDB398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29E47626-4862-4025-9D04-FF2DB9A06A48}">
      <dgm:prSet/>
      <dgm:spPr/>
      <dgm:t>
        <a:bodyPr/>
        <a:lstStyle/>
        <a:p>
          <a:pPr rtl="0"/>
          <a:r>
            <a:rPr lang="tr-TR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Türev Piyasalar</a:t>
          </a:r>
          <a:endParaRPr lang="en-US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gm:t>
    </dgm:pt>
    <dgm:pt modelId="{3FC0149B-2805-4B4E-822F-901A849F561A}" type="parTrans" cxnId="{36F90263-1F76-472A-8F0A-A3E80E80D99E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84471958-7609-4637-A5CD-0BAD9D31CF96}" type="sibTrans" cxnId="{36F90263-1F76-472A-8F0A-A3E80E80D99E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BB267A62-70E1-42D6-9BEB-EB95CE9EECBD}">
      <dgm:prSet/>
      <dgm:spPr/>
      <dgm:t>
        <a:bodyPr/>
        <a:lstStyle/>
        <a:p>
          <a:pPr rtl="0"/>
          <a:r>
            <a:rPr lang="tr-TR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Borçlanma Araçları Piyasası</a:t>
          </a:r>
          <a:endParaRPr lang="en-US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gm:t>
    </dgm:pt>
    <dgm:pt modelId="{B6E139C0-B93C-4BC2-877F-B5B3B0E57062}" type="parTrans" cxnId="{DF50DEAF-FA04-41DD-8FCA-DA92F2A41FA3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AA5713C5-C267-4CE1-AD55-55B5512F470B}" type="sibTrans" cxnId="{DF50DEAF-FA04-41DD-8FCA-DA92F2A41FA3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D2B4D59C-1117-4F1E-A250-2884DE5ED40E}">
      <dgm:prSet/>
      <dgm:spPr/>
      <dgm:t>
        <a:bodyPr/>
        <a:lstStyle/>
        <a:p>
          <a:pPr rtl="0"/>
          <a:r>
            <a:rPr lang="tr-TR" b="1" dirty="0" smtClean="0">
              <a:latin typeface="Tahoma" pitchFamily="34" charset="0"/>
              <a:cs typeface="Tahoma" pitchFamily="34" charset="0"/>
            </a:rPr>
            <a:t>Vadeli İşlem Aracılık Şirketleri</a:t>
          </a:r>
          <a:endParaRPr lang="en-US" b="1" dirty="0">
            <a:latin typeface="Tahoma" pitchFamily="34" charset="0"/>
            <a:cs typeface="Tahoma" pitchFamily="34" charset="0"/>
          </a:endParaRPr>
        </a:p>
      </dgm:t>
    </dgm:pt>
    <dgm:pt modelId="{BA32B80D-1EC7-4D46-B4C3-D22C550ADB6A}" type="parTrans" cxnId="{85354D38-BAA2-45CB-A890-5288525EA034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D3F9CAC9-2690-4053-BDFD-496CDF5CDD08}" type="sibTrans" cxnId="{85354D38-BAA2-45CB-A890-5288525EA034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49A3793D-11AE-4C64-8A85-25B23AA8015F}">
      <dgm:prSet/>
      <dgm:spPr/>
      <dgm:t>
        <a:bodyPr/>
        <a:lstStyle/>
        <a:p>
          <a:pPr rtl="0"/>
          <a:r>
            <a:rPr lang="tr-TR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Türev Piyasalar</a:t>
          </a:r>
          <a:endParaRPr lang="en-US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gm:t>
    </dgm:pt>
    <dgm:pt modelId="{81C3056E-33B2-41D4-8498-2E044C746DB4}" type="parTrans" cxnId="{E648AD5D-66FD-4369-ABBA-C15FB58C4F58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B5B47490-CDDD-4A2B-88FC-5EC2E6BB8D7B}" type="sibTrans" cxnId="{E648AD5D-66FD-4369-ABBA-C15FB58C4F58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C30F1053-CAAD-49E6-8F6D-7858034D4053}">
      <dgm:prSet/>
      <dgm:spPr/>
      <dgm:t>
        <a:bodyPr/>
        <a:lstStyle/>
        <a:p>
          <a:pPr rtl="0"/>
          <a:r>
            <a:rPr lang="tr-TR" b="1" dirty="0" smtClean="0">
              <a:latin typeface="Tahoma" pitchFamily="34" charset="0"/>
              <a:cs typeface="Tahoma" pitchFamily="34" charset="0"/>
            </a:rPr>
            <a:t>Bankalar</a:t>
          </a:r>
          <a:endParaRPr lang="en-US" b="1" dirty="0">
            <a:latin typeface="Tahoma" pitchFamily="34" charset="0"/>
            <a:cs typeface="Tahoma" pitchFamily="34" charset="0"/>
          </a:endParaRPr>
        </a:p>
      </dgm:t>
    </dgm:pt>
    <dgm:pt modelId="{EA1B373D-D7B9-4ED0-AE32-A51638B3BA75}" type="parTrans" cxnId="{580853DB-F032-4A8C-A889-38067773FC3F}">
      <dgm:prSet/>
      <dgm:spPr/>
      <dgm:t>
        <a:bodyPr/>
        <a:lstStyle/>
        <a:p>
          <a:endParaRPr lang="tr-TR"/>
        </a:p>
      </dgm:t>
    </dgm:pt>
    <dgm:pt modelId="{78CCF444-81ED-4C53-9C88-8A455F72DF41}" type="sibTrans" cxnId="{580853DB-F032-4A8C-A889-38067773FC3F}">
      <dgm:prSet/>
      <dgm:spPr/>
      <dgm:t>
        <a:bodyPr/>
        <a:lstStyle/>
        <a:p>
          <a:endParaRPr lang="tr-TR"/>
        </a:p>
      </dgm:t>
    </dgm:pt>
    <dgm:pt modelId="{D99AF3C1-EE06-4E06-9CB0-6F1EA472C7AB}">
      <dgm:prSet/>
      <dgm:spPr/>
      <dgm:t>
        <a:bodyPr/>
        <a:lstStyle/>
        <a:p>
          <a:pPr rtl="0"/>
          <a:r>
            <a:rPr lang="tr-TR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Türev Piyasalar</a:t>
          </a:r>
          <a:endParaRPr lang="en-US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gm:t>
    </dgm:pt>
    <dgm:pt modelId="{6D5E2376-D3B7-432D-A8FE-682F3EFE1253}" type="parTrans" cxnId="{A6ED1F9D-1B95-49D5-88F9-BD604B8BE3F7}">
      <dgm:prSet/>
      <dgm:spPr/>
      <dgm:t>
        <a:bodyPr/>
        <a:lstStyle/>
        <a:p>
          <a:endParaRPr lang="tr-TR"/>
        </a:p>
      </dgm:t>
    </dgm:pt>
    <dgm:pt modelId="{EA6428DD-C0A9-46DD-8BA2-DC20204A7783}" type="sibTrans" cxnId="{A6ED1F9D-1B95-49D5-88F9-BD604B8BE3F7}">
      <dgm:prSet/>
      <dgm:spPr/>
      <dgm:t>
        <a:bodyPr/>
        <a:lstStyle/>
        <a:p>
          <a:endParaRPr lang="tr-TR"/>
        </a:p>
      </dgm:t>
    </dgm:pt>
    <dgm:pt modelId="{B04B74E3-FD9A-4954-A07B-C819E73F8696}">
      <dgm:prSet/>
      <dgm:spPr/>
      <dgm:t>
        <a:bodyPr/>
        <a:lstStyle/>
        <a:p>
          <a:pPr rtl="0"/>
          <a:r>
            <a:rPr lang="tr-TR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Borçlanma Araçları Piyasası</a:t>
          </a:r>
          <a:endParaRPr lang="en-US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gm:t>
    </dgm:pt>
    <dgm:pt modelId="{D464B21D-2919-49DB-A243-6A82109DC4B6}" type="parTrans" cxnId="{021C188D-6F5A-40B2-A79A-AC582AEA3AC6}">
      <dgm:prSet/>
      <dgm:spPr/>
      <dgm:t>
        <a:bodyPr/>
        <a:lstStyle/>
        <a:p>
          <a:endParaRPr lang="tr-TR"/>
        </a:p>
      </dgm:t>
    </dgm:pt>
    <dgm:pt modelId="{A1FDFD08-15E0-4FC4-9EB4-4DA37EB06BE2}" type="sibTrans" cxnId="{021C188D-6F5A-40B2-A79A-AC582AEA3AC6}">
      <dgm:prSet/>
      <dgm:spPr/>
      <dgm:t>
        <a:bodyPr/>
        <a:lstStyle/>
        <a:p>
          <a:endParaRPr lang="tr-TR"/>
        </a:p>
      </dgm:t>
    </dgm:pt>
    <dgm:pt modelId="{83C2D35E-C1B2-430D-A143-7670590F2A90}">
      <dgm:prSet/>
      <dgm:spPr/>
      <dgm:t>
        <a:bodyPr/>
        <a:lstStyle/>
        <a:p>
          <a:pPr rtl="0"/>
          <a:r>
            <a:rPr lang="tr-TR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Kaldıraçlı Döviz İşlemleri</a:t>
          </a:r>
          <a:endParaRPr lang="en-US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gm:t>
    </dgm:pt>
    <dgm:pt modelId="{7C9D4752-F499-4D63-A0D0-ABE8A643C585}" type="parTrans" cxnId="{7CE6F258-6602-4138-93B1-A41BE3D83FC9}">
      <dgm:prSet/>
      <dgm:spPr/>
      <dgm:t>
        <a:bodyPr/>
        <a:lstStyle/>
        <a:p>
          <a:endParaRPr lang="tr-TR"/>
        </a:p>
      </dgm:t>
    </dgm:pt>
    <dgm:pt modelId="{08D81D4D-BF2C-472E-BC4B-D95FEB708D22}" type="sibTrans" cxnId="{7CE6F258-6602-4138-93B1-A41BE3D83FC9}">
      <dgm:prSet/>
      <dgm:spPr/>
      <dgm:t>
        <a:bodyPr/>
        <a:lstStyle/>
        <a:p>
          <a:endParaRPr lang="tr-TR"/>
        </a:p>
      </dgm:t>
    </dgm:pt>
    <dgm:pt modelId="{C5DFF945-F8A5-4907-9F0B-88A09B26207F}">
      <dgm:prSet/>
      <dgm:spPr/>
      <dgm:t>
        <a:bodyPr/>
        <a:lstStyle/>
        <a:p>
          <a:pPr rtl="0"/>
          <a:r>
            <a:rPr lang="tr-TR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Kaldıraçlı Döviz İşlemleri (Sadece Tanıtım)</a:t>
          </a:r>
          <a:endParaRPr lang="en-US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gm:t>
    </dgm:pt>
    <dgm:pt modelId="{E7668D4A-A073-463E-A9E2-5F6028B43D06}" type="parTrans" cxnId="{F1DAC88F-1C8A-43B9-8AAF-D274344EEC34}">
      <dgm:prSet/>
      <dgm:spPr/>
      <dgm:t>
        <a:bodyPr/>
        <a:lstStyle/>
        <a:p>
          <a:endParaRPr lang="tr-TR"/>
        </a:p>
      </dgm:t>
    </dgm:pt>
    <dgm:pt modelId="{91560AF7-F763-48F2-AD2E-AA57B2E1C528}" type="sibTrans" cxnId="{F1DAC88F-1C8A-43B9-8AAF-D274344EEC34}">
      <dgm:prSet/>
      <dgm:spPr/>
      <dgm:t>
        <a:bodyPr/>
        <a:lstStyle/>
        <a:p>
          <a:endParaRPr lang="tr-TR"/>
        </a:p>
      </dgm:t>
    </dgm:pt>
    <dgm:pt modelId="{B8CAFA50-605D-4603-8083-4FB209796852}">
      <dgm:prSet/>
      <dgm:spPr/>
      <dgm:t>
        <a:bodyPr/>
        <a:lstStyle/>
        <a:p>
          <a:pPr rtl="0"/>
          <a:r>
            <a:rPr lang="tr-TR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Pay Piyasası</a:t>
          </a:r>
          <a:endParaRPr lang="en-US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gm:t>
    </dgm:pt>
    <dgm:pt modelId="{5BECCC30-9F8B-4683-A853-92E74015207B}" type="parTrans" cxnId="{9D109A9C-E043-43C1-8A5D-B3596D61412D}">
      <dgm:prSet/>
      <dgm:spPr/>
      <dgm:t>
        <a:bodyPr/>
        <a:lstStyle/>
        <a:p>
          <a:endParaRPr lang="tr-TR"/>
        </a:p>
      </dgm:t>
    </dgm:pt>
    <dgm:pt modelId="{D14D8B46-FECB-43F3-B817-5BEF4F6E5F32}" type="sibTrans" cxnId="{9D109A9C-E043-43C1-8A5D-B3596D61412D}">
      <dgm:prSet/>
      <dgm:spPr/>
      <dgm:t>
        <a:bodyPr/>
        <a:lstStyle/>
        <a:p>
          <a:endParaRPr lang="tr-TR"/>
        </a:p>
      </dgm:t>
    </dgm:pt>
    <dgm:pt modelId="{E47F3646-4CC1-4584-9205-D1314DE0D42E}" type="pres">
      <dgm:prSet presAssocID="{5AA6FB61-5506-4DDC-AFBB-BE47AC3D51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A36A54-DBD3-4B97-8710-C30EFB99C51E}" type="pres">
      <dgm:prSet presAssocID="{DC12BE6D-5828-44B9-9DE3-25ABFA10B503}" presName="composite" presStyleCnt="0"/>
      <dgm:spPr/>
    </dgm:pt>
    <dgm:pt modelId="{59198653-8670-4EF4-BE91-13B9CC6E6F46}" type="pres">
      <dgm:prSet presAssocID="{DC12BE6D-5828-44B9-9DE3-25ABFA10B50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D4DB7-D41D-48DC-B146-7264C48DDBC7}" type="pres">
      <dgm:prSet presAssocID="{DC12BE6D-5828-44B9-9DE3-25ABFA10B50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DF1C6-B3DA-489A-A534-5C6A1B967008}" type="pres">
      <dgm:prSet presAssocID="{25669C38-6E18-4125-8412-C1E2F64A4D76}" presName="space" presStyleCnt="0"/>
      <dgm:spPr/>
    </dgm:pt>
    <dgm:pt modelId="{C0ACB98F-3A1C-4C58-B326-D5A8EE46624E}" type="pres">
      <dgm:prSet presAssocID="{C30F1053-CAAD-49E6-8F6D-7858034D4053}" presName="composite" presStyleCnt="0"/>
      <dgm:spPr/>
    </dgm:pt>
    <dgm:pt modelId="{F8F847FA-FE2A-4DA1-AA2A-4E3E06B5EBAC}" type="pres">
      <dgm:prSet presAssocID="{C30F1053-CAAD-49E6-8F6D-7858034D40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665437-08AF-403A-BBBE-30780D9E72CA}" type="pres">
      <dgm:prSet presAssocID="{C30F1053-CAAD-49E6-8F6D-7858034D405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5982B4-37C9-4995-8750-A7AF6599CBDC}" type="pres">
      <dgm:prSet presAssocID="{78CCF444-81ED-4C53-9C88-8A455F72DF41}" presName="space" presStyleCnt="0"/>
      <dgm:spPr/>
    </dgm:pt>
    <dgm:pt modelId="{EC53DC84-63CF-4B83-9B6A-D76277E65E7F}" type="pres">
      <dgm:prSet presAssocID="{D2B4D59C-1117-4F1E-A250-2884DE5ED40E}" presName="composite" presStyleCnt="0"/>
      <dgm:spPr/>
    </dgm:pt>
    <dgm:pt modelId="{9DB373EA-C4C5-4817-AC7D-D4B2F45CD139}" type="pres">
      <dgm:prSet presAssocID="{D2B4D59C-1117-4F1E-A250-2884DE5ED40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D2266-6946-4BE1-BC7A-C8DE5BD2CF8E}" type="pres">
      <dgm:prSet presAssocID="{D2B4D59C-1117-4F1E-A250-2884DE5ED40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8AD5D-66FD-4369-ABBA-C15FB58C4F58}" srcId="{D2B4D59C-1117-4F1E-A250-2884DE5ED40E}" destId="{49A3793D-11AE-4C64-8A85-25B23AA8015F}" srcOrd="0" destOrd="0" parTransId="{81C3056E-33B2-41D4-8498-2E044C746DB4}" sibTransId="{B5B47490-CDDD-4A2B-88FC-5EC2E6BB8D7B}"/>
    <dgm:cxn modelId="{7CE6F258-6602-4138-93B1-A41BE3D83FC9}" srcId="{DC12BE6D-5828-44B9-9DE3-25ABFA10B503}" destId="{83C2D35E-C1B2-430D-A143-7670590F2A90}" srcOrd="2" destOrd="0" parTransId="{7C9D4752-F499-4D63-A0D0-ABE8A643C585}" sibTransId="{08D81D4D-BF2C-472E-BC4B-D95FEB708D22}"/>
    <dgm:cxn modelId="{6A627A6C-F29A-4CEF-A8A4-1F42823D3413}" type="presOf" srcId="{DC12BE6D-5828-44B9-9DE3-25ABFA10B503}" destId="{59198653-8670-4EF4-BE91-13B9CC6E6F46}" srcOrd="0" destOrd="0" presId="urn:microsoft.com/office/officeart/2005/8/layout/hList1"/>
    <dgm:cxn modelId="{9E4B3358-0A2E-49DE-ABEC-479EF391AF4E}" type="presOf" srcId="{C30F1053-CAAD-49E6-8F6D-7858034D4053}" destId="{F8F847FA-FE2A-4DA1-AA2A-4E3E06B5EBAC}" srcOrd="0" destOrd="0" presId="urn:microsoft.com/office/officeart/2005/8/layout/hList1"/>
    <dgm:cxn modelId="{0412698A-E5C3-4120-8EC6-EF61A5038179}" type="presOf" srcId="{5AA6FB61-5506-4DDC-AFBB-BE47AC3D5101}" destId="{E47F3646-4CC1-4584-9205-D1314DE0D42E}" srcOrd="0" destOrd="0" presId="urn:microsoft.com/office/officeart/2005/8/layout/hList1"/>
    <dgm:cxn modelId="{EB9B3961-2A57-48EB-B3D6-5EFA80FDB398}" srcId="{5AA6FB61-5506-4DDC-AFBB-BE47AC3D5101}" destId="{DC12BE6D-5828-44B9-9DE3-25ABFA10B503}" srcOrd="0" destOrd="0" parTransId="{E7525EB1-966F-40B6-BDC0-1F1146B9DE11}" sibTransId="{25669C38-6E18-4125-8412-C1E2F64A4D76}"/>
    <dgm:cxn modelId="{C6107D6B-17FE-4F69-A178-C8E44DAC0155}" type="presOf" srcId="{BB267A62-70E1-42D6-9BEB-EB95CE9EECBD}" destId="{4ACD4DB7-D41D-48DC-B146-7264C48DDBC7}" srcOrd="0" destOrd="1" presId="urn:microsoft.com/office/officeart/2005/8/layout/hList1"/>
    <dgm:cxn modelId="{36F90263-1F76-472A-8F0A-A3E80E80D99E}" srcId="{DC12BE6D-5828-44B9-9DE3-25ABFA10B503}" destId="{29E47626-4862-4025-9D04-FF2DB9A06A48}" srcOrd="0" destOrd="0" parTransId="{3FC0149B-2805-4B4E-822F-901A849F561A}" sibTransId="{84471958-7609-4637-A5CD-0BAD9D31CF96}"/>
    <dgm:cxn modelId="{A6ED1F9D-1B95-49D5-88F9-BD604B8BE3F7}" srcId="{C30F1053-CAAD-49E6-8F6D-7858034D4053}" destId="{D99AF3C1-EE06-4E06-9CB0-6F1EA472C7AB}" srcOrd="0" destOrd="0" parTransId="{6D5E2376-D3B7-432D-A8FE-682F3EFE1253}" sibTransId="{EA6428DD-C0A9-46DD-8BA2-DC20204A7783}"/>
    <dgm:cxn modelId="{021C188D-6F5A-40B2-A79A-AC582AEA3AC6}" srcId="{C30F1053-CAAD-49E6-8F6D-7858034D4053}" destId="{B04B74E3-FD9A-4954-A07B-C819E73F8696}" srcOrd="1" destOrd="0" parTransId="{D464B21D-2919-49DB-A243-6A82109DC4B6}" sibTransId="{A1FDFD08-15E0-4FC4-9EB4-4DA37EB06BE2}"/>
    <dgm:cxn modelId="{01B0CCF5-4349-4CD3-B798-4424E61DCCA8}" type="presOf" srcId="{49A3793D-11AE-4C64-8A85-25B23AA8015F}" destId="{F4AD2266-6946-4BE1-BC7A-C8DE5BD2CF8E}" srcOrd="0" destOrd="0" presId="urn:microsoft.com/office/officeart/2005/8/layout/hList1"/>
    <dgm:cxn modelId="{F1DAC88F-1C8A-43B9-8AAF-D274344EEC34}" srcId="{D2B4D59C-1117-4F1E-A250-2884DE5ED40E}" destId="{C5DFF945-F8A5-4907-9F0B-88A09B26207F}" srcOrd="1" destOrd="0" parTransId="{E7668D4A-A073-463E-A9E2-5F6028B43D06}" sibTransId="{91560AF7-F763-48F2-AD2E-AA57B2E1C528}"/>
    <dgm:cxn modelId="{B8741D8C-AF9C-45F4-B2C9-353DB383C34C}" type="presOf" srcId="{B8CAFA50-605D-4603-8083-4FB209796852}" destId="{4ACD4DB7-D41D-48DC-B146-7264C48DDBC7}" srcOrd="0" destOrd="3" presId="urn:microsoft.com/office/officeart/2005/8/layout/hList1"/>
    <dgm:cxn modelId="{C06F0B14-32FA-48AC-9DA6-DE0F68E828A9}" type="presOf" srcId="{D99AF3C1-EE06-4E06-9CB0-6F1EA472C7AB}" destId="{8C665437-08AF-403A-BBBE-30780D9E72CA}" srcOrd="0" destOrd="0" presId="urn:microsoft.com/office/officeart/2005/8/layout/hList1"/>
    <dgm:cxn modelId="{580853DB-F032-4A8C-A889-38067773FC3F}" srcId="{5AA6FB61-5506-4DDC-AFBB-BE47AC3D5101}" destId="{C30F1053-CAAD-49E6-8F6D-7858034D4053}" srcOrd="1" destOrd="0" parTransId="{EA1B373D-D7B9-4ED0-AE32-A51638B3BA75}" sibTransId="{78CCF444-81ED-4C53-9C88-8A455F72DF41}"/>
    <dgm:cxn modelId="{B6F37ECC-0D38-4238-AA43-22406BC06B1E}" type="presOf" srcId="{C5DFF945-F8A5-4907-9F0B-88A09B26207F}" destId="{F4AD2266-6946-4BE1-BC7A-C8DE5BD2CF8E}" srcOrd="0" destOrd="1" presId="urn:microsoft.com/office/officeart/2005/8/layout/hList1"/>
    <dgm:cxn modelId="{C7965399-84AB-45D2-A45F-2470F658D9CB}" type="presOf" srcId="{29E47626-4862-4025-9D04-FF2DB9A06A48}" destId="{4ACD4DB7-D41D-48DC-B146-7264C48DDBC7}" srcOrd="0" destOrd="0" presId="urn:microsoft.com/office/officeart/2005/8/layout/hList1"/>
    <dgm:cxn modelId="{DF50DEAF-FA04-41DD-8FCA-DA92F2A41FA3}" srcId="{DC12BE6D-5828-44B9-9DE3-25ABFA10B503}" destId="{BB267A62-70E1-42D6-9BEB-EB95CE9EECBD}" srcOrd="1" destOrd="0" parTransId="{B6E139C0-B93C-4BC2-877F-B5B3B0E57062}" sibTransId="{AA5713C5-C267-4CE1-AD55-55B5512F470B}"/>
    <dgm:cxn modelId="{3CC469C4-1E49-4CD1-ABD1-1F1041349CEA}" type="presOf" srcId="{D2B4D59C-1117-4F1E-A250-2884DE5ED40E}" destId="{9DB373EA-C4C5-4817-AC7D-D4B2F45CD139}" srcOrd="0" destOrd="0" presId="urn:microsoft.com/office/officeart/2005/8/layout/hList1"/>
    <dgm:cxn modelId="{9D109A9C-E043-43C1-8A5D-B3596D61412D}" srcId="{DC12BE6D-5828-44B9-9DE3-25ABFA10B503}" destId="{B8CAFA50-605D-4603-8083-4FB209796852}" srcOrd="3" destOrd="0" parTransId="{5BECCC30-9F8B-4683-A853-92E74015207B}" sibTransId="{D14D8B46-FECB-43F3-B817-5BEF4F6E5F32}"/>
    <dgm:cxn modelId="{6CC696EB-05F6-42A6-82B7-E7632A3F103E}" type="presOf" srcId="{83C2D35E-C1B2-430D-A143-7670590F2A90}" destId="{4ACD4DB7-D41D-48DC-B146-7264C48DDBC7}" srcOrd="0" destOrd="2" presId="urn:microsoft.com/office/officeart/2005/8/layout/hList1"/>
    <dgm:cxn modelId="{85354D38-BAA2-45CB-A890-5288525EA034}" srcId="{5AA6FB61-5506-4DDC-AFBB-BE47AC3D5101}" destId="{D2B4D59C-1117-4F1E-A250-2884DE5ED40E}" srcOrd="2" destOrd="0" parTransId="{BA32B80D-1EC7-4D46-B4C3-D22C550ADB6A}" sibTransId="{D3F9CAC9-2690-4053-BDFD-496CDF5CDD08}"/>
    <dgm:cxn modelId="{265AC87E-3C08-489D-88E1-5036518C5C40}" type="presOf" srcId="{B04B74E3-FD9A-4954-A07B-C819E73F8696}" destId="{8C665437-08AF-403A-BBBE-30780D9E72CA}" srcOrd="0" destOrd="1" presId="urn:microsoft.com/office/officeart/2005/8/layout/hList1"/>
    <dgm:cxn modelId="{07B5C9E8-063D-40C7-AB5F-86E07AAA0EDA}" type="presParOf" srcId="{E47F3646-4CC1-4584-9205-D1314DE0D42E}" destId="{7BA36A54-DBD3-4B97-8710-C30EFB99C51E}" srcOrd="0" destOrd="0" presId="urn:microsoft.com/office/officeart/2005/8/layout/hList1"/>
    <dgm:cxn modelId="{4E6DC2A8-D04B-494B-8573-2DD8E4C0E4D4}" type="presParOf" srcId="{7BA36A54-DBD3-4B97-8710-C30EFB99C51E}" destId="{59198653-8670-4EF4-BE91-13B9CC6E6F46}" srcOrd="0" destOrd="0" presId="urn:microsoft.com/office/officeart/2005/8/layout/hList1"/>
    <dgm:cxn modelId="{6A2E4186-0BAB-471B-8E93-942C0D24BCEE}" type="presParOf" srcId="{7BA36A54-DBD3-4B97-8710-C30EFB99C51E}" destId="{4ACD4DB7-D41D-48DC-B146-7264C48DDBC7}" srcOrd="1" destOrd="0" presId="urn:microsoft.com/office/officeart/2005/8/layout/hList1"/>
    <dgm:cxn modelId="{713FB294-7DED-4339-8006-5897F012BAE9}" type="presParOf" srcId="{E47F3646-4CC1-4584-9205-D1314DE0D42E}" destId="{E63DF1C6-B3DA-489A-A534-5C6A1B967008}" srcOrd="1" destOrd="0" presId="urn:microsoft.com/office/officeart/2005/8/layout/hList1"/>
    <dgm:cxn modelId="{093719D4-D3F1-42BA-92F0-A0D5F7485234}" type="presParOf" srcId="{E47F3646-4CC1-4584-9205-D1314DE0D42E}" destId="{C0ACB98F-3A1C-4C58-B326-D5A8EE46624E}" srcOrd="2" destOrd="0" presId="urn:microsoft.com/office/officeart/2005/8/layout/hList1"/>
    <dgm:cxn modelId="{41272B76-D0B1-47A0-87A1-7DD0BAA951FD}" type="presParOf" srcId="{C0ACB98F-3A1C-4C58-B326-D5A8EE46624E}" destId="{F8F847FA-FE2A-4DA1-AA2A-4E3E06B5EBAC}" srcOrd="0" destOrd="0" presId="urn:microsoft.com/office/officeart/2005/8/layout/hList1"/>
    <dgm:cxn modelId="{EDA267D7-9DA0-4336-851B-ED5B8328D88A}" type="presParOf" srcId="{C0ACB98F-3A1C-4C58-B326-D5A8EE46624E}" destId="{8C665437-08AF-403A-BBBE-30780D9E72CA}" srcOrd="1" destOrd="0" presId="urn:microsoft.com/office/officeart/2005/8/layout/hList1"/>
    <dgm:cxn modelId="{117D322D-D822-44C6-A63C-AF804FA640D2}" type="presParOf" srcId="{E47F3646-4CC1-4584-9205-D1314DE0D42E}" destId="{C45982B4-37C9-4995-8750-A7AF6599CBDC}" srcOrd="3" destOrd="0" presId="urn:microsoft.com/office/officeart/2005/8/layout/hList1"/>
    <dgm:cxn modelId="{8BDF85C7-B0B2-435C-B382-761726A806E7}" type="presParOf" srcId="{E47F3646-4CC1-4584-9205-D1314DE0D42E}" destId="{EC53DC84-63CF-4B83-9B6A-D76277E65E7F}" srcOrd="4" destOrd="0" presId="urn:microsoft.com/office/officeart/2005/8/layout/hList1"/>
    <dgm:cxn modelId="{EE055E77-54D3-43AA-8DB0-A580E097635B}" type="presParOf" srcId="{EC53DC84-63CF-4B83-9B6A-D76277E65E7F}" destId="{9DB373EA-C4C5-4817-AC7D-D4B2F45CD139}" srcOrd="0" destOrd="0" presId="urn:microsoft.com/office/officeart/2005/8/layout/hList1"/>
    <dgm:cxn modelId="{1AC8F02D-51B6-4425-A4FC-9DA0FAD5DB78}" type="presParOf" srcId="{EC53DC84-63CF-4B83-9B6A-D76277E65E7F}" destId="{F4AD2266-6946-4BE1-BC7A-C8DE5BD2CF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24D2D0-EBBC-496D-BA2F-C3739A38E6D2}" type="doc">
      <dgm:prSet loTypeId="urn:microsoft.com/office/officeart/2005/8/layout/target3" loCatId="relationship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GB"/>
        </a:p>
      </dgm:t>
    </dgm:pt>
    <dgm:pt modelId="{834D32CF-F493-4372-B1A6-D2A5CD3043A7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rtl="0"/>
          <a:endParaRPr kumimoji="1" lang="tr-TR" sz="4000" b="1" dirty="0" smtClean="0">
            <a:latin typeface="Tahoma" pitchFamily="34" charset="0"/>
            <a:cs typeface="Tahoma" pitchFamily="34" charset="0"/>
          </a:endParaRPr>
        </a:p>
      </dgm:t>
    </dgm:pt>
    <dgm:pt modelId="{4278C99E-3706-40EC-9952-BFF309B68A1D}" type="parTrans" cxnId="{72B96034-9278-4621-AB4B-00B264260DB2}">
      <dgm:prSet/>
      <dgm:spPr/>
      <dgm:t>
        <a:bodyPr/>
        <a:lstStyle/>
        <a:p>
          <a:endParaRPr lang="en-GB">
            <a:latin typeface="Tahoma" pitchFamily="34" charset="0"/>
            <a:cs typeface="Tahoma" pitchFamily="34" charset="0"/>
          </a:endParaRPr>
        </a:p>
      </dgm:t>
    </dgm:pt>
    <dgm:pt modelId="{0B8A66B5-C803-4FDD-9267-5A8A23850381}" type="sibTrans" cxnId="{72B96034-9278-4621-AB4B-00B264260DB2}">
      <dgm:prSet/>
      <dgm:spPr/>
      <dgm:t>
        <a:bodyPr/>
        <a:lstStyle/>
        <a:p>
          <a:endParaRPr lang="en-GB">
            <a:latin typeface="Tahoma" pitchFamily="34" charset="0"/>
            <a:cs typeface="Tahoma" pitchFamily="34" charset="0"/>
          </a:endParaRPr>
        </a:p>
      </dgm:t>
    </dgm:pt>
    <dgm:pt modelId="{68C63799-A013-4987-AE55-781CAAB10123}">
      <dgm:prSet custT="1"/>
      <dgm:spPr/>
      <dgm:t>
        <a:bodyPr/>
        <a:lstStyle/>
        <a:p>
          <a:pPr rtl="0">
            <a:lnSpc>
              <a:spcPct val="120000"/>
            </a:lnSpc>
          </a:pPr>
          <a:r>
            <a:rPr kumimoji="1" lang="tr-TR" sz="16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Halka Arz (Hisse Senedi/Tahvil)</a:t>
          </a:r>
          <a:endParaRPr lang="en-GB" sz="1600" b="1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gm:t>
    </dgm:pt>
    <dgm:pt modelId="{527A2080-8ABD-44C2-8891-BCDB2F745243}" type="parTrans" cxnId="{52F60C19-BCC0-4911-9518-EDF0181BBDDF}">
      <dgm:prSet/>
      <dgm:spPr/>
      <dgm:t>
        <a:bodyPr/>
        <a:lstStyle/>
        <a:p>
          <a:endParaRPr lang="en-GB">
            <a:latin typeface="Tahoma" pitchFamily="34" charset="0"/>
            <a:cs typeface="Tahoma" pitchFamily="34" charset="0"/>
          </a:endParaRPr>
        </a:p>
      </dgm:t>
    </dgm:pt>
    <dgm:pt modelId="{A7C6E476-FC83-49DE-A03B-F0967E1B9B97}" type="sibTrans" cxnId="{52F60C19-BCC0-4911-9518-EDF0181BBDDF}">
      <dgm:prSet/>
      <dgm:spPr/>
      <dgm:t>
        <a:bodyPr/>
        <a:lstStyle/>
        <a:p>
          <a:endParaRPr lang="en-GB">
            <a:latin typeface="Tahoma" pitchFamily="34" charset="0"/>
            <a:cs typeface="Tahoma" pitchFamily="34" charset="0"/>
          </a:endParaRPr>
        </a:p>
      </dgm:t>
    </dgm:pt>
    <dgm:pt modelId="{0CBBB6E8-0105-45B3-9D43-1A752F10829B}">
      <dgm:prSet custT="1"/>
      <dgm:spPr/>
      <dgm:t>
        <a:bodyPr/>
        <a:lstStyle/>
        <a:p>
          <a:pPr rtl="0">
            <a:lnSpc>
              <a:spcPct val="120000"/>
            </a:lnSpc>
          </a:pPr>
          <a:r>
            <a:rPr kumimoji="1" lang="tr-TR" sz="16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Proje Finansmanı</a:t>
          </a:r>
          <a:endParaRPr lang="en-GB" sz="1600" b="1" dirty="0" smtClean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gm:t>
    </dgm:pt>
    <dgm:pt modelId="{EB864666-DD92-466E-822B-78296440751E}" type="sibTrans" cxnId="{0BF9A5D0-BC6E-4122-8F88-8F8090DDA002}">
      <dgm:prSet/>
      <dgm:spPr/>
      <dgm:t>
        <a:bodyPr/>
        <a:lstStyle/>
        <a:p>
          <a:endParaRPr lang="en-GB"/>
        </a:p>
      </dgm:t>
    </dgm:pt>
    <dgm:pt modelId="{82923631-1772-4737-9505-7BFCDEC3B051}" type="parTrans" cxnId="{0BF9A5D0-BC6E-4122-8F88-8F8090DDA002}">
      <dgm:prSet/>
      <dgm:spPr/>
      <dgm:t>
        <a:bodyPr/>
        <a:lstStyle/>
        <a:p>
          <a:endParaRPr lang="en-GB"/>
        </a:p>
      </dgm:t>
    </dgm:pt>
    <dgm:pt modelId="{5047B415-7FDB-4C33-9820-9C976E612F5E}">
      <dgm:prSet custT="1"/>
      <dgm:spPr/>
      <dgm:t>
        <a:bodyPr/>
        <a:lstStyle/>
        <a:p>
          <a:pPr rtl="0">
            <a:lnSpc>
              <a:spcPct val="120000"/>
            </a:lnSpc>
          </a:pPr>
          <a:r>
            <a:rPr kumimoji="1" lang="tr-TR" sz="16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Şirket Satın Alma/Birleşme</a:t>
          </a:r>
          <a:endParaRPr lang="en-GB" sz="1600" b="1" dirty="0" smtClean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gm:t>
    </dgm:pt>
    <dgm:pt modelId="{848661B4-86A8-4B36-8D22-FE53DB469F95}" type="sibTrans" cxnId="{A17B1FA2-CBDE-4F6C-AD94-6173986FDA10}">
      <dgm:prSet/>
      <dgm:spPr/>
      <dgm:t>
        <a:bodyPr/>
        <a:lstStyle/>
        <a:p>
          <a:endParaRPr lang="en-GB"/>
        </a:p>
      </dgm:t>
    </dgm:pt>
    <dgm:pt modelId="{1BD06643-027E-4E0A-9A2E-64CEA01582FB}" type="parTrans" cxnId="{A17B1FA2-CBDE-4F6C-AD94-6173986FDA10}">
      <dgm:prSet/>
      <dgm:spPr/>
      <dgm:t>
        <a:bodyPr/>
        <a:lstStyle/>
        <a:p>
          <a:endParaRPr lang="en-GB"/>
        </a:p>
      </dgm:t>
    </dgm:pt>
    <dgm:pt modelId="{1AA9044C-BE43-4ADD-9682-61F7D83AF983}">
      <dgm:prSet custT="1"/>
      <dgm:spPr>
        <a:ln>
          <a:noFill/>
        </a:ln>
      </dgm:spPr>
      <dgm:t>
        <a:bodyPr/>
        <a:lstStyle/>
        <a:p>
          <a:pPr rtl="0"/>
          <a:r>
            <a:rPr kumimoji="1" lang="tr-TR" sz="1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Kurumsal </a:t>
          </a:r>
        </a:p>
        <a:p>
          <a:pPr rtl="0"/>
          <a:r>
            <a:rPr kumimoji="1" lang="tr-TR" sz="1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Müşterilere </a:t>
          </a:r>
        </a:p>
        <a:p>
          <a:pPr rtl="0"/>
          <a:r>
            <a:rPr kumimoji="1" lang="tr-TR" sz="1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Özel Hizmetler </a:t>
          </a:r>
        </a:p>
      </dgm:t>
    </dgm:pt>
    <dgm:pt modelId="{E52D19DF-61BD-40F8-B12B-329DB461399C}" type="sibTrans" cxnId="{A3851B7C-B4A8-48BE-A667-61D1425D79C3}">
      <dgm:prSet/>
      <dgm:spPr/>
      <dgm:t>
        <a:bodyPr/>
        <a:lstStyle/>
        <a:p>
          <a:endParaRPr lang="en-GB">
            <a:latin typeface="Tahoma" pitchFamily="34" charset="0"/>
            <a:cs typeface="Tahoma" pitchFamily="34" charset="0"/>
          </a:endParaRPr>
        </a:p>
      </dgm:t>
    </dgm:pt>
    <dgm:pt modelId="{4435D33B-94D8-47B5-82CF-DB2796E84D1C}" type="parTrans" cxnId="{A3851B7C-B4A8-48BE-A667-61D1425D79C3}">
      <dgm:prSet/>
      <dgm:spPr/>
      <dgm:t>
        <a:bodyPr/>
        <a:lstStyle/>
        <a:p>
          <a:endParaRPr lang="en-GB">
            <a:latin typeface="Tahoma" pitchFamily="34" charset="0"/>
            <a:cs typeface="Tahoma" pitchFamily="34" charset="0"/>
          </a:endParaRPr>
        </a:p>
      </dgm:t>
    </dgm:pt>
    <dgm:pt modelId="{CFDE2D89-9B4E-438A-85B9-DBEE6C2364F8}">
      <dgm:prSet custT="1"/>
      <dgm:spPr/>
      <dgm:t>
        <a:bodyPr/>
        <a:lstStyle/>
        <a:p>
          <a:pPr rtl="0">
            <a:lnSpc>
              <a:spcPct val="120000"/>
            </a:lnSpc>
          </a:pPr>
          <a:r>
            <a:rPr kumimoji="1" lang="tr-TR" sz="16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Finansal Danışmanlık</a:t>
          </a:r>
          <a:endParaRPr lang="en-GB" sz="1600" b="1" dirty="0" smtClean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gm:t>
    </dgm:pt>
    <dgm:pt modelId="{A18BC065-E13A-4791-98F3-56041D5C17ED}" type="parTrans" cxnId="{83728099-90FB-4D63-86F0-FB190322E258}">
      <dgm:prSet/>
      <dgm:spPr/>
      <dgm:t>
        <a:bodyPr/>
        <a:lstStyle/>
        <a:p>
          <a:endParaRPr lang="en-GB"/>
        </a:p>
      </dgm:t>
    </dgm:pt>
    <dgm:pt modelId="{2E29D453-2B2F-40FF-B0D4-A76844E9274E}" type="sibTrans" cxnId="{83728099-90FB-4D63-86F0-FB190322E258}">
      <dgm:prSet/>
      <dgm:spPr/>
      <dgm:t>
        <a:bodyPr/>
        <a:lstStyle/>
        <a:p>
          <a:endParaRPr lang="en-GB"/>
        </a:p>
      </dgm:t>
    </dgm:pt>
    <dgm:pt modelId="{3588CE70-49AE-40C0-BD7C-A28D48BCB32D}" type="pres">
      <dgm:prSet presAssocID="{B024D2D0-EBBC-496D-BA2F-C3739A38E6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A69318-F34A-4E8E-B699-7DA19F4C35F4}" type="pres">
      <dgm:prSet presAssocID="{834D32CF-F493-4372-B1A6-D2A5CD3043A7}" presName="circle1" presStyleLbl="node1" presStyleIdx="0" presStyleCnt="2" custLinFactNeighborX="9983"/>
      <dgm:spPr>
        <a:solidFill>
          <a:srgbClr val="002060"/>
        </a:solidFill>
      </dgm:spPr>
    </dgm:pt>
    <dgm:pt modelId="{BC94496F-C067-449E-8C62-8145F52A6995}" type="pres">
      <dgm:prSet presAssocID="{834D32CF-F493-4372-B1A6-D2A5CD3043A7}" presName="space" presStyleCnt="0"/>
      <dgm:spPr/>
    </dgm:pt>
    <dgm:pt modelId="{9D856BD3-EC75-4B7D-A616-4DB6CF1E9C52}" type="pres">
      <dgm:prSet presAssocID="{834D32CF-F493-4372-B1A6-D2A5CD3043A7}" presName="rect1" presStyleLbl="alignAcc1" presStyleIdx="0" presStyleCnt="2" custLinFactNeighborX="7661"/>
      <dgm:spPr/>
      <dgm:t>
        <a:bodyPr/>
        <a:lstStyle/>
        <a:p>
          <a:endParaRPr lang="en-GB"/>
        </a:p>
      </dgm:t>
    </dgm:pt>
    <dgm:pt modelId="{B874A778-C627-4568-8534-BEB71845E533}" type="pres">
      <dgm:prSet presAssocID="{1AA9044C-BE43-4ADD-9682-61F7D83AF983}" presName="vertSpace2" presStyleLbl="node1" presStyleIdx="0" presStyleCnt="2"/>
      <dgm:spPr/>
    </dgm:pt>
    <dgm:pt modelId="{A7CF7EE8-1491-48E6-AE9D-CD901EE7C1EE}" type="pres">
      <dgm:prSet presAssocID="{1AA9044C-BE43-4ADD-9682-61F7D83AF983}" presName="circle2" presStyleLbl="node1" presStyleIdx="1" presStyleCnt="2" custScaleY="97769" custLinFactNeighborX="18863"/>
      <dgm:spPr>
        <a:solidFill>
          <a:schemeClr val="bg1">
            <a:lumMod val="75000"/>
          </a:schemeClr>
        </a:solidFill>
      </dgm:spPr>
    </dgm:pt>
    <dgm:pt modelId="{CFF58C0D-40EE-4A92-A788-A5969B77F846}" type="pres">
      <dgm:prSet presAssocID="{1AA9044C-BE43-4ADD-9682-61F7D83AF983}" presName="rect2" presStyleLbl="alignAcc1" presStyleIdx="1" presStyleCnt="2" custScaleX="100000" custScaleY="97779" custLinFactNeighborX="6498" custLinFactNeighborY="963"/>
      <dgm:spPr/>
      <dgm:t>
        <a:bodyPr/>
        <a:lstStyle/>
        <a:p>
          <a:endParaRPr lang="en-GB"/>
        </a:p>
      </dgm:t>
    </dgm:pt>
    <dgm:pt modelId="{E7214B38-E346-4198-8BC6-38FEC7B180DB}" type="pres">
      <dgm:prSet presAssocID="{834D32CF-F493-4372-B1A6-D2A5CD3043A7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C0C240-BB8E-4CC5-8870-468F885132F8}" type="pres">
      <dgm:prSet presAssocID="{834D32CF-F493-4372-B1A6-D2A5CD3043A7}" presName="rect1ChTx" presStyleLbl="alignAcc1" presStyleIdx="1" presStyleCnt="2" custScaleX="100000" custScaleY="100000" custLinFactNeighborX="-87003" custLinFactNeighborY="45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6B5164-5AC5-4B59-A7D8-34E1332B7C1E}" type="pres">
      <dgm:prSet presAssocID="{1AA9044C-BE43-4ADD-9682-61F7D83AF98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5B8BCC-1594-49FD-9EA4-0E7F084E8EE9}" type="pres">
      <dgm:prSet presAssocID="{1AA9044C-BE43-4ADD-9682-61F7D83AF983}" presName="rect2ChTx" presStyleLbl="alignAcc1" presStyleIdx="1" presStyleCnt="2" custScaleX="151986" custScaleY="100000" custLinFactNeighborX="-54034" custLinFactNeighborY="73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49C2B60-4C92-4265-AFA2-69FF815428FB}" type="presOf" srcId="{0CBBB6E8-0105-45B3-9D43-1A752F10829B}" destId="{355B8BCC-1594-49FD-9EA4-0E7F084E8EE9}" srcOrd="0" destOrd="2" presId="urn:microsoft.com/office/officeart/2005/8/layout/target3"/>
    <dgm:cxn modelId="{A57A0343-F9A5-46BF-B0B2-BE5C6E523F34}" type="presOf" srcId="{834D32CF-F493-4372-B1A6-D2A5CD3043A7}" destId="{9D856BD3-EC75-4B7D-A616-4DB6CF1E9C52}" srcOrd="0" destOrd="0" presId="urn:microsoft.com/office/officeart/2005/8/layout/target3"/>
    <dgm:cxn modelId="{9DD2BC43-43C1-4E30-A964-A420C39C2B10}" type="presOf" srcId="{1AA9044C-BE43-4ADD-9682-61F7D83AF983}" destId="{CFF58C0D-40EE-4A92-A788-A5969B77F846}" srcOrd="0" destOrd="0" presId="urn:microsoft.com/office/officeart/2005/8/layout/target3"/>
    <dgm:cxn modelId="{E66EFC95-A078-491E-B317-4892E6F81204}" type="presOf" srcId="{834D32CF-F493-4372-B1A6-D2A5CD3043A7}" destId="{E7214B38-E346-4198-8BC6-38FEC7B180DB}" srcOrd="1" destOrd="0" presId="urn:microsoft.com/office/officeart/2005/8/layout/target3"/>
    <dgm:cxn modelId="{717B5AD8-7ED5-470D-BA88-CF7F6A6280B4}" type="presOf" srcId="{CFDE2D89-9B4E-438A-85B9-DBEE6C2364F8}" destId="{355B8BCC-1594-49FD-9EA4-0E7F084E8EE9}" srcOrd="0" destOrd="3" presId="urn:microsoft.com/office/officeart/2005/8/layout/target3"/>
    <dgm:cxn modelId="{0BF9A5D0-BC6E-4122-8F88-8F8090DDA002}" srcId="{1AA9044C-BE43-4ADD-9682-61F7D83AF983}" destId="{0CBBB6E8-0105-45B3-9D43-1A752F10829B}" srcOrd="2" destOrd="0" parTransId="{82923631-1772-4737-9505-7BFCDEC3B051}" sibTransId="{EB864666-DD92-466E-822B-78296440751E}"/>
    <dgm:cxn modelId="{A5B27BC1-6E54-4A6B-9546-FC9BDCD8D611}" type="presOf" srcId="{1AA9044C-BE43-4ADD-9682-61F7D83AF983}" destId="{956B5164-5AC5-4B59-A7D8-34E1332B7C1E}" srcOrd="1" destOrd="0" presId="urn:microsoft.com/office/officeart/2005/8/layout/target3"/>
    <dgm:cxn modelId="{52F60C19-BCC0-4911-9518-EDF0181BBDDF}" srcId="{1AA9044C-BE43-4ADD-9682-61F7D83AF983}" destId="{68C63799-A013-4987-AE55-781CAAB10123}" srcOrd="0" destOrd="0" parTransId="{527A2080-8ABD-44C2-8891-BCDB2F745243}" sibTransId="{A7C6E476-FC83-49DE-A03B-F0967E1B9B97}"/>
    <dgm:cxn modelId="{A3851B7C-B4A8-48BE-A667-61D1425D79C3}" srcId="{B024D2D0-EBBC-496D-BA2F-C3739A38E6D2}" destId="{1AA9044C-BE43-4ADD-9682-61F7D83AF983}" srcOrd="1" destOrd="0" parTransId="{4435D33B-94D8-47B5-82CF-DB2796E84D1C}" sibTransId="{E52D19DF-61BD-40F8-B12B-329DB461399C}"/>
    <dgm:cxn modelId="{72B96034-9278-4621-AB4B-00B264260DB2}" srcId="{B024D2D0-EBBC-496D-BA2F-C3739A38E6D2}" destId="{834D32CF-F493-4372-B1A6-D2A5CD3043A7}" srcOrd="0" destOrd="0" parTransId="{4278C99E-3706-40EC-9952-BFF309B68A1D}" sibTransId="{0B8A66B5-C803-4FDD-9267-5A8A23850381}"/>
    <dgm:cxn modelId="{96D8D56B-5B7F-4634-9D15-15266235AA1F}" type="presOf" srcId="{5047B415-7FDB-4C33-9820-9C976E612F5E}" destId="{355B8BCC-1594-49FD-9EA4-0E7F084E8EE9}" srcOrd="0" destOrd="1" presId="urn:microsoft.com/office/officeart/2005/8/layout/target3"/>
    <dgm:cxn modelId="{A17B1FA2-CBDE-4F6C-AD94-6173986FDA10}" srcId="{1AA9044C-BE43-4ADD-9682-61F7D83AF983}" destId="{5047B415-7FDB-4C33-9820-9C976E612F5E}" srcOrd="1" destOrd="0" parTransId="{1BD06643-027E-4E0A-9A2E-64CEA01582FB}" sibTransId="{848661B4-86A8-4B36-8D22-FE53DB469F95}"/>
    <dgm:cxn modelId="{83728099-90FB-4D63-86F0-FB190322E258}" srcId="{1AA9044C-BE43-4ADD-9682-61F7D83AF983}" destId="{CFDE2D89-9B4E-438A-85B9-DBEE6C2364F8}" srcOrd="3" destOrd="0" parTransId="{A18BC065-E13A-4791-98F3-56041D5C17ED}" sibTransId="{2E29D453-2B2F-40FF-B0D4-A76844E9274E}"/>
    <dgm:cxn modelId="{A62CBA0D-132E-4B19-A9A8-D59A29620193}" type="presOf" srcId="{68C63799-A013-4987-AE55-781CAAB10123}" destId="{355B8BCC-1594-49FD-9EA4-0E7F084E8EE9}" srcOrd="0" destOrd="0" presId="urn:microsoft.com/office/officeart/2005/8/layout/target3"/>
    <dgm:cxn modelId="{1F7725E4-3215-4BDA-90E5-95C4C2F080FC}" type="presOf" srcId="{B024D2D0-EBBC-496D-BA2F-C3739A38E6D2}" destId="{3588CE70-49AE-40C0-BD7C-A28D48BCB32D}" srcOrd="0" destOrd="0" presId="urn:microsoft.com/office/officeart/2005/8/layout/target3"/>
    <dgm:cxn modelId="{D785AD6B-BCD3-4C38-8856-C86F3DCF5479}" type="presParOf" srcId="{3588CE70-49AE-40C0-BD7C-A28D48BCB32D}" destId="{7BA69318-F34A-4E8E-B699-7DA19F4C35F4}" srcOrd="0" destOrd="0" presId="urn:microsoft.com/office/officeart/2005/8/layout/target3"/>
    <dgm:cxn modelId="{0AB11C8A-8FB4-4A57-BFF2-D0D2532806BA}" type="presParOf" srcId="{3588CE70-49AE-40C0-BD7C-A28D48BCB32D}" destId="{BC94496F-C067-449E-8C62-8145F52A6995}" srcOrd="1" destOrd="0" presId="urn:microsoft.com/office/officeart/2005/8/layout/target3"/>
    <dgm:cxn modelId="{15321A45-0D40-4C7A-93A7-3B019100FF9B}" type="presParOf" srcId="{3588CE70-49AE-40C0-BD7C-A28D48BCB32D}" destId="{9D856BD3-EC75-4B7D-A616-4DB6CF1E9C52}" srcOrd="2" destOrd="0" presId="urn:microsoft.com/office/officeart/2005/8/layout/target3"/>
    <dgm:cxn modelId="{FEC7ADEF-CE50-4AF1-8D2D-64EB1C1500AD}" type="presParOf" srcId="{3588CE70-49AE-40C0-BD7C-A28D48BCB32D}" destId="{B874A778-C627-4568-8534-BEB71845E533}" srcOrd="3" destOrd="0" presId="urn:microsoft.com/office/officeart/2005/8/layout/target3"/>
    <dgm:cxn modelId="{194AB01A-5351-477E-99EE-3CF7A493D610}" type="presParOf" srcId="{3588CE70-49AE-40C0-BD7C-A28D48BCB32D}" destId="{A7CF7EE8-1491-48E6-AE9D-CD901EE7C1EE}" srcOrd="4" destOrd="0" presId="urn:microsoft.com/office/officeart/2005/8/layout/target3"/>
    <dgm:cxn modelId="{7D6A2A51-40AF-4AD6-A044-17B37910BEF5}" type="presParOf" srcId="{3588CE70-49AE-40C0-BD7C-A28D48BCB32D}" destId="{CFF58C0D-40EE-4A92-A788-A5969B77F846}" srcOrd="5" destOrd="0" presId="urn:microsoft.com/office/officeart/2005/8/layout/target3"/>
    <dgm:cxn modelId="{58447FFB-F39F-43CE-8B4A-4590543F6080}" type="presParOf" srcId="{3588CE70-49AE-40C0-BD7C-A28D48BCB32D}" destId="{E7214B38-E346-4198-8BC6-38FEC7B180DB}" srcOrd="6" destOrd="0" presId="urn:microsoft.com/office/officeart/2005/8/layout/target3"/>
    <dgm:cxn modelId="{1EFBE3C5-81DC-4F4F-B28A-6C1156A671A7}" type="presParOf" srcId="{3588CE70-49AE-40C0-BD7C-A28D48BCB32D}" destId="{E7C0C240-BB8E-4CC5-8870-468F885132F8}" srcOrd="7" destOrd="0" presId="urn:microsoft.com/office/officeart/2005/8/layout/target3"/>
    <dgm:cxn modelId="{8E500F34-BC4C-446F-88AA-6EA6061304E2}" type="presParOf" srcId="{3588CE70-49AE-40C0-BD7C-A28D48BCB32D}" destId="{956B5164-5AC5-4B59-A7D8-34E1332B7C1E}" srcOrd="8" destOrd="0" presId="urn:microsoft.com/office/officeart/2005/8/layout/target3"/>
    <dgm:cxn modelId="{5E4ABC02-5794-47F4-9FC5-A97B6FE50B3F}" type="presParOf" srcId="{3588CE70-49AE-40C0-BD7C-A28D48BCB32D}" destId="{355B8BCC-1594-49FD-9EA4-0E7F084E8EE9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2BD5B-9AEC-4633-A049-B1D3C1D85668}">
      <dsp:nvSpPr>
        <dsp:cNvPr id="0" name=""/>
        <dsp:cNvSpPr/>
      </dsp:nvSpPr>
      <dsp:spPr>
        <a:xfrm>
          <a:off x="-5853384" y="-974211"/>
          <a:ext cx="7581049" cy="7581049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C6948-D287-4452-8297-A1955520C5A9}">
      <dsp:nvSpPr>
        <dsp:cNvPr id="0" name=""/>
        <dsp:cNvSpPr/>
      </dsp:nvSpPr>
      <dsp:spPr>
        <a:xfrm>
          <a:off x="1638558" y="1536169"/>
          <a:ext cx="8663147" cy="2688642"/>
        </a:xfrm>
        <a:prstGeom prst="rect">
          <a:avLst/>
        </a:prstGeom>
        <a:solidFill>
          <a:srgbClr val="1E36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44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noProof="0" dirty="0" smtClean="0">
              <a:latin typeface="Times New Roman" pitchFamily="18" charset="0"/>
              <a:cs typeface="Times New Roman" pitchFamily="18" charset="0"/>
            </a:rPr>
            <a:t>Türkiye Sermaye Piyasası</a:t>
          </a:r>
          <a:endParaRPr lang="en-GB" sz="36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638558" y="1536169"/>
        <a:ext cx="8663147" cy="2688642"/>
      </dsp:txXfrm>
    </dsp:sp>
    <dsp:sp modelId="{5A2278C7-30CE-41CB-8C64-32BF16D53893}">
      <dsp:nvSpPr>
        <dsp:cNvPr id="0" name=""/>
        <dsp:cNvSpPr/>
      </dsp:nvSpPr>
      <dsp:spPr>
        <a:xfrm>
          <a:off x="0" y="1135911"/>
          <a:ext cx="3360803" cy="3360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2BD5B-9AEC-4633-A049-B1D3C1D85668}">
      <dsp:nvSpPr>
        <dsp:cNvPr id="0" name=""/>
        <dsp:cNvSpPr/>
      </dsp:nvSpPr>
      <dsp:spPr>
        <a:xfrm>
          <a:off x="-5853384" y="-974211"/>
          <a:ext cx="7581049" cy="7581049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C6948-D287-4452-8297-A1955520C5A9}">
      <dsp:nvSpPr>
        <dsp:cNvPr id="0" name=""/>
        <dsp:cNvSpPr/>
      </dsp:nvSpPr>
      <dsp:spPr>
        <a:xfrm>
          <a:off x="1680401" y="1471991"/>
          <a:ext cx="8663147" cy="2688642"/>
        </a:xfrm>
        <a:prstGeom prst="rect">
          <a:avLst/>
        </a:prstGeom>
        <a:solidFill>
          <a:srgbClr val="4C5D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44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noProof="0" dirty="0" smtClean="0">
              <a:latin typeface="Tahoma" pitchFamily="34" charset="0"/>
              <a:cs typeface="Tahoma" pitchFamily="34" charset="0"/>
            </a:rPr>
            <a:t>Aracılık Faaliyetleri</a:t>
          </a:r>
          <a:endParaRPr lang="en-GB" sz="2700" b="1" kern="1200" noProof="0" dirty="0">
            <a:latin typeface="Tahoma" pitchFamily="34" charset="0"/>
            <a:cs typeface="Tahoma" pitchFamily="34" charset="0"/>
          </a:endParaRPr>
        </a:p>
      </dsp:txBody>
      <dsp:txXfrm>
        <a:off x="1680401" y="1471991"/>
        <a:ext cx="8663147" cy="2688642"/>
      </dsp:txXfrm>
    </dsp:sp>
    <dsp:sp modelId="{5A2278C7-30CE-41CB-8C64-32BF16D53893}">
      <dsp:nvSpPr>
        <dsp:cNvPr id="0" name=""/>
        <dsp:cNvSpPr/>
      </dsp:nvSpPr>
      <dsp:spPr>
        <a:xfrm>
          <a:off x="0" y="1135911"/>
          <a:ext cx="3360803" cy="3360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98653-8670-4EF4-BE91-13B9CC6E6F46}">
      <dsp:nvSpPr>
        <dsp:cNvPr id="0" name=""/>
        <dsp:cNvSpPr/>
      </dsp:nvSpPr>
      <dsp:spPr>
        <a:xfrm>
          <a:off x="3657" y="1500091"/>
          <a:ext cx="3566159" cy="101954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latin typeface="Tahoma" pitchFamily="34" charset="0"/>
              <a:cs typeface="Tahoma" pitchFamily="34" charset="0"/>
            </a:rPr>
            <a:t>Aracı Kurumlar</a:t>
          </a:r>
          <a:endParaRPr lang="en-US" sz="2800" b="1" kern="1200" dirty="0">
            <a:latin typeface="Tahoma" pitchFamily="34" charset="0"/>
            <a:cs typeface="Tahoma" pitchFamily="34" charset="0"/>
          </a:endParaRPr>
        </a:p>
      </dsp:txBody>
      <dsp:txXfrm>
        <a:off x="3657" y="1500091"/>
        <a:ext cx="3566159" cy="1019547"/>
      </dsp:txXfrm>
    </dsp:sp>
    <dsp:sp modelId="{4ACD4DB7-D41D-48DC-B146-7264C48DDBC7}">
      <dsp:nvSpPr>
        <dsp:cNvPr id="0" name=""/>
        <dsp:cNvSpPr/>
      </dsp:nvSpPr>
      <dsp:spPr>
        <a:xfrm>
          <a:off x="3657" y="2519638"/>
          <a:ext cx="3566159" cy="292067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Türev Piyasalar</a:t>
          </a:r>
          <a:endParaRPr lang="en-US" sz="2800" kern="1200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Borçlanma Araçları Piyasası</a:t>
          </a:r>
          <a:endParaRPr lang="en-US" sz="2800" kern="1200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Kaldıraçlı Döviz İşlemleri</a:t>
          </a:r>
          <a:endParaRPr lang="en-US" sz="2800" kern="1200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Pay Piyasası</a:t>
          </a:r>
          <a:endParaRPr lang="en-US" sz="2800" kern="1200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sp:txBody>
      <dsp:txXfrm>
        <a:off x="3657" y="2519638"/>
        <a:ext cx="3566159" cy="2920679"/>
      </dsp:txXfrm>
    </dsp:sp>
    <dsp:sp modelId="{F8F847FA-FE2A-4DA1-AA2A-4E3E06B5EBAC}">
      <dsp:nvSpPr>
        <dsp:cNvPr id="0" name=""/>
        <dsp:cNvSpPr/>
      </dsp:nvSpPr>
      <dsp:spPr>
        <a:xfrm>
          <a:off x="4069080" y="1500091"/>
          <a:ext cx="3566159" cy="1019547"/>
        </a:xfrm>
        <a:prstGeom prst="rect">
          <a:avLst/>
        </a:prstGeom>
        <a:solidFill>
          <a:schemeClr val="accent4">
            <a:shade val="80000"/>
            <a:hueOff val="258072"/>
            <a:satOff val="-31039"/>
            <a:lumOff val="20503"/>
            <a:alphaOff val="0"/>
          </a:schemeClr>
        </a:solidFill>
        <a:ln w="25400" cap="flat" cmpd="sng" algn="ctr">
          <a:solidFill>
            <a:schemeClr val="accent4">
              <a:shade val="80000"/>
              <a:hueOff val="258072"/>
              <a:satOff val="-31039"/>
              <a:lumOff val="20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latin typeface="Tahoma" pitchFamily="34" charset="0"/>
              <a:cs typeface="Tahoma" pitchFamily="34" charset="0"/>
            </a:rPr>
            <a:t>Bankalar</a:t>
          </a:r>
          <a:endParaRPr lang="en-US" sz="2800" b="1" kern="1200" dirty="0">
            <a:latin typeface="Tahoma" pitchFamily="34" charset="0"/>
            <a:cs typeface="Tahoma" pitchFamily="34" charset="0"/>
          </a:endParaRPr>
        </a:p>
      </dsp:txBody>
      <dsp:txXfrm>
        <a:off x="4069080" y="1500091"/>
        <a:ext cx="3566159" cy="1019547"/>
      </dsp:txXfrm>
    </dsp:sp>
    <dsp:sp modelId="{8C665437-08AF-403A-BBBE-30780D9E72CA}">
      <dsp:nvSpPr>
        <dsp:cNvPr id="0" name=""/>
        <dsp:cNvSpPr/>
      </dsp:nvSpPr>
      <dsp:spPr>
        <a:xfrm>
          <a:off x="4069080" y="2519638"/>
          <a:ext cx="3566159" cy="292067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Türev Piyasalar</a:t>
          </a:r>
          <a:endParaRPr lang="en-US" sz="2800" kern="1200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Borçlanma Araçları Piyasası</a:t>
          </a:r>
          <a:endParaRPr lang="en-US" sz="2800" kern="1200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sp:txBody>
      <dsp:txXfrm>
        <a:off x="4069080" y="2519638"/>
        <a:ext cx="3566159" cy="2920679"/>
      </dsp:txXfrm>
    </dsp:sp>
    <dsp:sp modelId="{9DB373EA-C4C5-4817-AC7D-D4B2F45CD139}">
      <dsp:nvSpPr>
        <dsp:cNvPr id="0" name=""/>
        <dsp:cNvSpPr/>
      </dsp:nvSpPr>
      <dsp:spPr>
        <a:xfrm>
          <a:off x="8134502" y="1500091"/>
          <a:ext cx="3566159" cy="1019547"/>
        </a:xfrm>
        <a:prstGeom prst="rect">
          <a:avLst/>
        </a:prstGeom>
        <a:solidFill>
          <a:schemeClr val="accent4">
            <a:shade val="80000"/>
            <a:hueOff val="516143"/>
            <a:satOff val="-62078"/>
            <a:lumOff val="41005"/>
            <a:alphaOff val="0"/>
          </a:schemeClr>
        </a:solidFill>
        <a:ln w="25400" cap="flat" cmpd="sng" algn="ctr">
          <a:solidFill>
            <a:schemeClr val="accent4">
              <a:shade val="80000"/>
              <a:hueOff val="516143"/>
              <a:satOff val="-62078"/>
              <a:lumOff val="410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latin typeface="Tahoma" pitchFamily="34" charset="0"/>
              <a:cs typeface="Tahoma" pitchFamily="34" charset="0"/>
            </a:rPr>
            <a:t>Vadeli İşlem Aracılık Şirketleri</a:t>
          </a:r>
          <a:endParaRPr lang="en-US" sz="2800" b="1" kern="1200" dirty="0">
            <a:latin typeface="Tahoma" pitchFamily="34" charset="0"/>
            <a:cs typeface="Tahoma" pitchFamily="34" charset="0"/>
          </a:endParaRPr>
        </a:p>
      </dsp:txBody>
      <dsp:txXfrm>
        <a:off x="8134502" y="1500091"/>
        <a:ext cx="3566159" cy="1019547"/>
      </dsp:txXfrm>
    </dsp:sp>
    <dsp:sp modelId="{F4AD2266-6946-4BE1-BC7A-C8DE5BD2CF8E}">
      <dsp:nvSpPr>
        <dsp:cNvPr id="0" name=""/>
        <dsp:cNvSpPr/>
      </dsp:nvSpPr>
      <dsp:spPr>
        <a:xfrm>
          <a:off x="8134502" y="2519638"/>
          <a:ext cx="3566159" cy="292067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Türev Piyasalar</a:t>
          </a:r>
          <a:endParaRPr lang="en-US" sz="2800" kern="1200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Kaldıraçlı Döviz İşlemleri (Sadece Tanıtım)</a:t>
          </a:r>
          <a:endParaRPr lang="en-US" sz="2800" kern="1200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sp:txBody>
      <dsp:txXfrm>
        <a:off x="8134502" y="2519638"/>
        <a:ext cx="3566159" cy="2920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69318-F34A-4E8E-B699-7DA19F4C35F4}">
      <dsp:nvSpPr>
        <dsp:cNvPr id="0" name=""/>
        <dsp:cNvSpPr/>
      </dsp:nvSpPr>
      <dsp:spPr>
        <a:xfrm>
          <a:off x="102440" y="0"/>
          <a:ext cx="6759150" cy="6759150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856BD3-EC75-4B7D-A616-4DB6CF1E9C52}">
      <dsp:nvSpPr>
        <dsp:cNvPr id="0" name=""/>
        <dsp:cNvSpPr/>
      </dsp:nvSpPr>
      <dsp:spPr>
        <a:xfrm>
          <a:off x="3379575" y="0"/>
          <a:ext cx="8807378" cy="675915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tr-TR" sz="4000" b="1" kern="1200" dirty="0" smtClean="0">
            <a:latin typeface="Tahoma" pitchFamily="34" charset="0"/>
            <a:cs typeface="Tahoma" pitchFamily="34" charset="0"/>
          </a:endParaRPr>
        </a:p>
      </dsp:txBody>
      <dsp:txXfrm>
        <a:off x="3379575" y="0"/>
        <a:ext cx="4403689" cy="3210596"/>
      </dsp:txXfrm>
    </dsp:sp>
    <dsp:sp modelId="{A7CF7EE8-1491-48E6-AE9D-CD901EE7C1EE}">
      <dsp:nvSpPr>
        <dsp:cNvPr id="0" name=""/>
        <dsp:cNvSpPr/>
      </dsp:nvSpPr>
      <dsp:spPr>
        <a:xfrm>
          <a:off x="1807566" y="3210596"/>
          <a:ext cx="3210596" cy="3138968"/>
        </a:xfrm>
        <a:prstGeom prst="pie">
          <a:avLst>
            <a:gd name="adj1" fmla="val 5400000"/>
            <a:gd name="adj2" fmla="val 162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58C0D-40EE-4A92-A788-A5969B77F846}">
      <dsp:nvSpPr>
        <dsp:cNvPr id="0" name=""/>
        <dsp:cNvSpPr/>
      </dsp:nvSpPr>
      <dsp:spPr>
        <a:xfrm>
          <a:off x="3379553" y="3277168"/>
          <a:ext cx="8807378" cy="31392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44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100" b="1" kern="1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Kurumsal </a:t>
          </a:r>
        </a:p>
        <a:p>
          <a:pPr lvl="0" algn="ctr" defTabSz="44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100" b="1" kern="1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Müşterilere </a:t>
          </a:r>
        </a:p>
        <a:p>
          <a:pPr lvl="0" algn="ctr" defTabSz="44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100" b="1" kern="1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Özel Hizmetler </a:t>
          </a:r>
        </a:p>
      </dsp:txBody>
      <dsp:txXfrm>
        <a:off x="3379553" y="3277168"/>
        <a:ext cx="4403689" cy="3139289"/>
      </dsp:txXfrm>
    </dsp:sp>
    <dsp:sp modelId="{355B8BCC-1594-49FD-9EA4-0E7F084E8EE9}">
      <dsp:nvSpPr>
        <dsp:cNvPr id="0" name=""/>
        <dsp:cNvSpPr/>
      </dsp:nvSpPr>
      <dsp:spPr>
        <a:xfrm>
          <a:off x="3686798" y="3447314"/>
          <a:ext cx="6692991" cy="321059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tr-TR" sz="1600" b="1" kern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Halka Arz (Hisse Senedi/Tahvil)</a:t>
          </a:r>
          <a:endParaRPr lang="en-GB" sz="1600" b="1" kern="1200" dirty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  <a:p>
          <a:pPr marL="171450" lvl="1" indent="-171450" algn="l" defTabSz="711200" rtl="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tr-TR" sz="1600" b="1" kern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Şirket Satın Alma/Birleşme</a:t>
          </a:r>
          <a:endParaRPr lang="en-GB" sz="1600" b="1" kern="1200" dirty="0" smtClean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  <a:p>
          <a:pPr marL="171450" lvl="1" indent="-171450" algn="l" defTabSz="711200" rtl="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tr-TR" sz="1600" b="1" kern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Proje Finansmanı</a:t>
          </a:r>
          <a:endParaRPr lang="en-GB" sz="1600" b="1" kern="1200" dirty="0" smtClean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  <a:p>
          <a:pPr marL="171450" lvl="1" indent="-171450" algn="l" defTabSz="711200" rtl="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tr-TR" sz="1600" b="1" kern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rPr>
            <a:t>Finansal Danışmanlık</a:t>
          </a:r>
          <a:endParaRPr lang="en-GB" sz="1600" b="1" kern="1200" dirty="0" smtClean="0">
            <a:solidFill>
              <a:srgbClr val="000000"/>
            </a:solidFill>
            <a:latin typeface="Tahoma" pitchFamily="34" charset="0"/>
            <a:cs typeface="Tahoma" pitchFamily="34" charset="0"/>
          </a:endParaRPr>
        </a:p>
      </dsp:txBody>
      <dsp:txXfrm>
        <a:off x="3686798" y="3447314"/>
        <a:ext cx="6692991" cy="3210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592" cy="350292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40" y="1"/>
            <a:ext cx="4028592" cy="350292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r">
              <a:defRPr sz="900"/>
            </a:lvl1pPr>
          </a:lstStyle>
          <a:p>
            <a:fld id="{3FB8BAE2-641D-5C44-AB16-16173B37E3C1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969"/>
            <a:ext cx="4028592" cy="350292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40" y="6658969"/>
            <a:ext cx="4028592" cy="350292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r">
              <a:defRPr sz="900"/>
            </a:lvl1pPr>
          </a:lstStyle>
          <a:p>
            <a:fld id="{C7C67A30-0F19-0949-BC56-C473C9EB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60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592" cy="350292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0" y="1"/>
            <a:ext cx="4028592" cy="350292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r">
              <a:defRPr sz="900"/>
            </a:lvl1pPr>
          </a:lstStyle>
          <a:p>
            <a:fld id="{5ADF1118-0BB3-2049-8F01-114D4C0EDB0C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7190" tIns="33595" rIns="67190" bIns="335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414" y="3329486"/>
            <a:ext cx="7437574" cy="3154908"/>
          </a:xfrm>
          <a:prstGeom prst="rect">
            <a:avLst/>
          </a:prstGeom>
        </p:spPr>
        <p:txBody>
          <a:bodyPr vert="horz" lIns="67190" tIns="33595" rIns="67190" bIns="33595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969"/>
            <a:ext cx="4028592" cy="350292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0" y="6658969"/>
            <a:ext cx="4028592" cy="350292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r">
              <a:defRPr sz="900"/>
            </a:lvl1pPr>
          </a:lstStyle>
          <a:p>
            <a:fld id="{B2C35583-8717-204E-941A-B3A8093D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03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843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5172B7-3C78-440B-99ED-9085DE20288E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91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505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90F20-E5E7-4854-A275-49E4AB00403D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13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1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35583-8717-204E-941A-B3A8093DBA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4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35583-8717-204E-941A-B3A8093DBA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21860" name="Slayt Numarası Yer Tutucusu 3"/>
          <p:cNvSpPr txBox="1">
            <a:spLocks noGrp="1"/>
          </p:cNvSpPr>
          <p:nvPr/>
        </p:nvSpPr>
        <p:spPr bwMode="auto">
          <a:xfrm>
            <a:off x="5264777" y="6658367"/>
            <a:ext cx="4029453" cy="3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40231E71-D2E9-438C-9FBE-1ABADD5D85A8}" type="slidenum">
              <a:rPr 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1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23908" name="Slayt Numarası Yer Tutucusu 3"/>
          <p:cNvSpPr txBox="1">
            <a:spLocks noGrp="1"/>
          </p:cNvSpPr>
          <p:nvPr/>
        </p:nvSpPr>
        <p:spPr bwMode="auto">
          <a:xfrm>
            <a:off x="5264777" y="6658367"/>
            <a:ext cx="4029453" cy="3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F12CA06-7EBC-44F7-874C-2FE441CE57DC}" type="slidenum">
              <a:rPr 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7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D81F66-60B0-4A84-B2D5-CCA54326727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6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8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2457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9F6EAD-1802-431D-92FF-33162F0F960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7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3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891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F9532A-6A4C-4E46-9C50-9A66C38006D2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9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0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47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AEA0B9-2DA8-4D84-9B83-DA90656403A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tr-T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8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4301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FB8455-EF4E-42F0-8814-D533B91AF550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11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6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Şirketler, finansman ihtiyaçlarını borçlanarak veya ortaklık yoluyla karşılayabilir. Sermaye piyasası şirketlerin hem hisse senedi ihraç ederek ortak almasına, hem de tahvil/bono ihraç ederek borçlanmasına olanak sağlıyor. Bugün bu iki alandan nasıl yararlanılacağını sizlerle paylaşmak istiyorum.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E8E6-2BBB-414D-8220-4A89365F80D5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8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253" y="0"/>
            <a:ext cx="13004291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533401"/>
            <a:ext cx="11055350" cy="1066799"/>
          </a:xfrm>
        </p:spPr>
        <p:txBody>
          <a:bodyPr>
            <a:normAutofit/>
          </a:bodyPr>
          <a:lstStyle>
            <a:lvl1pPr marL="0" indent="0" algn="l">
              <a:defRPr sz="4400" kern="1200" cap="none" normalizeH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1905000"/>
            <a:ext cx="9102725" cy="1872558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subtitle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401" y="3733800"/>
            <a:ext cx="6019800" cy="4724400"/>
          </a:xfrm>
        </p:spPr>
        <p:txBody>
          <a:bodyPr/>
          <a:lstStyle>
            <a:lvl1pPr marL="457200" indent="-457200">
              <a:buFont typeface="Arial"/>
              <a:buChar char="•"/>
              <a:defRPr sz="2800" baseline="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Madde Madde Metin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406400" y="1295400"/>
            <a:ext cx="6019800" cy="1676400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u="none" strike="noStrike" normalizeH="0">
                <a:solidFill>
                  <a:srgbClr val="00A7E1"/>
                </a:solidFill>
                <a:latin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Spot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85828" y="17307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6578600" y="1295400"/>
            <a:ext cx="6019800" cy="7162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err="1" smtClean="0"/>
              <a:t>Fotoğraf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406401" y="3124200"/>
            <a:ext cx="6019800" cy="4572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7E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Başlık</a:t>
            </a:r>
          </a:p>
        </p:txBody>
      </p:sp>
    </p:spTree>
    <p:extLst>
      <p:ext uri="{BB962C8B-B14F-4D97-AF65-F5344CB8AC3E}">
        <p14:creationId xmlns:p14="http://schemas.microsoft.com/office/powerpoint/2010/main" val="977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2" y="1295400"/>
            <a:ext cx="7513637" cy="7162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1" y="2041525"/>
            <a:ext cx="4522788" cy="6416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295400"/>
            <a:ext cx="12192000" cy="5427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934200"/>
            <a:ext cx="12191999" cy="1600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1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55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9255" y="8"/>
            <a:ext cx="525623" cy="10498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 dirty="0">
              <a:solidFill>
                <a:prstClr val="white"/>
              </a:solidFill>
            </a:endParaRPr>
          </a:p>
        </p:txBody>
      </p:sp>
      <p:sp>
        <p:nvSpPr>
          <p:cNvPr id="10" name="Round Single Corner Rectangle 9"/>
          <p:cNvSpPr/>
          <p:nvPr userDrawn="1"/>
        </p:nvSpPr>
        <p:spPr>
          <a:xfrm rot="5400000" flipH="1" flipV="1">
            <a:off x="12150889" y="9172677"/>
            <a:ext cx="727040" cy="434806"/>
          </a:xfrm>
          <a:prstGeom prst="round1Rect">
            <a:avLst>
              <a:gd name="adj" fmla="val 4346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11"/>
          <p:cNvSpPr txBox="1">
            <a:spLocks/>
          </p:cNvSpPr>
          <p:nvPr userDrawn="1"/>
        </p:nvSpPr>
        <p:spPr>
          <a:xfrm>
            <a:off x="12272122" y="9142020"/>
            <a:ext cx="492432" cy="572662"/>
          </a:xfrm>
          <a:prstGeom prst="rect">
            <a:avLst/>
          </a:prstGeom>
        </p:spPr>
        <p:txBody>
          <a:bodyPr lIns="110245" tIns="55121" rIns="110245" bIns="55121" anchor="ctr"/>
          <a:lstStyle/>
          <a:p>
            <a:pPr algn="ctr" defTabSz="600111">
              <a:defRPr/>
            </a:pPr>
            <a:fld id="{BDBCA7DE-E535-1C4A-9316-D701F4064869}" type="slidenum">
              <a:rPr lang="en-US" sz="1378" b="1">
                <a:solidFill>
                  <a:prstClr val="white"/>
                </a:solidFill>
                <a:latin typeface="Georgia" panose="02040502050405020303" pitchFamily="18" charset="0"/>
                <a:cs typeface="Gill Sans Light"/>
              </a:rPr>
              <a:pPr algn="ctr" defTabSz="600111">
                <a:defRPr/>
              </a:pPr>
              <a:t>‹#›</a:t>
            </a:fld>
            <a:endParaRPr lang="en-US" sz="1378" b="1" dirty="0">
              <a:solidFill>
                <a:prstClr val="white"/>
              </a:solidFill>
              <a:latin typeface="Georgia" panose="02040502050405020303" pitchFamily="18" charset="0"/>
              <a:cs typeface="Gill Sans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B8025A9-391B-47EE-ACEA-8ADE137367B8}"/>
              </a:ext>
            </a:extLst>
          </p:cNvPr>
          <p:cNvCxnSpPr/>
          <p:nvPr userDrawn="1"/>
        </p:nvCxnSpPr>
        <p:spPr>
          <a:xfrm>
            <a:off x="244536" y="1342869"/>
            <a:ext cx="12520019" cy="0"/>
          </a:xfrm>
          <a:prstGeom prst="line">
            <a:avLst/>
          </a:prstGeom>
          <a:ln w="31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" y="9224033"/>
            <a:ext cx="1810041" cy="409414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255" y="365951"/>
            <a:ext cx="11422430" cy="941323"/>
          </a:xfrm>
          <a:prstGeom prst="rect">
            <a:avLst/>
          </a:prstGeom>
        </p:spPr>
        <p:txBody>
          <a:bodyPr/>
          <a:lstStyle>
            <a:lvl1pPr marL="0" indent="0" algn="l" defTabSz="1200424" rtl="0" eaLnBrk="1" latinLnBrk="0" hangingPunct="1">
              <a:lnSpc>
                <a:spcPct val="90000"/>
              </a:lnSpc>
              <a:spcBef>
                <a:spcPts val="1313"/>
              </a:spcBef>
              <a:buFont typeface="Arial" panose="020B0604020202020204" pitchFamily="34" charset="0"/>
              <a:buNone/>
              <a:defRPr lang="en-US" sz="2626" kern="1200" dirty="0">
                <a:solidFill>
                  <a:srgbClr val="0064A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619315" y="9297289"/>
            <a:ext cx="7564952" cy="316238"/>
          </a:xfrm>
          <a:prstGeom prst="rect">
            <a:avLst/>
          </a:prstGeom>
        </p:spPr>
        <p:txBody>
          <a:bodyPr/>
          <a:lstStyle>
            <a:lvl1pPr marL="0" indent="0" algn="r" defTabSz="1200424" rtl="0" eaLnBrk="1" latinLnBrk="0" hangingPunct="1">
              <a:lnSpc>
                <a:spcPct val="90000"/>
              </a:lnSpc>
              <a:spcBef>
                <a:spcPts val="1313"/>
              </a:spcBef>
              <a:buFont typeface="Arial" panose="020B0604020202020204" pitchFamily="34" charset="0"/>
              <a:buNone/>
              <a:defRPr lang="en-US" sz="1313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81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 descr="a1"/>
          <p:cNvSpPr>
            <a:spLocks noChangeArrowheads="1"/>
          </p:cNvSpPr>
          <p:nvPr/>
        </p:nvSpPr>
        <p:spPr bwMode="gray">
          <a:xfrm>
            <a:off x="3251200" y="0"/>
            <a:ext cx="3251200" cy="444330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wrap="none" anchor="ctr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256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0"/>
            <a:ext cx="3142827" cy="444330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256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6610773" y="0"/>
            <a:ext cx="3142827" cy="444330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256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7" name="Rectangle 20" descr="a2"/>
          <p:cNvSpPr>
            <a:spLocks noChangeArrowheads="1"/>
          </p:cNvSpPr>
          <p:nvPr/>
        </p:nvSpPr>
        <p:spPr bwMode="gray">
          <a:xfrm>
            <a:off x="9861973" y="0"/>
            <a:ext cx="3142827" cy="444330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wrap="none" anchor="ctr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256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gray">
          <a:xfrm>
            <a:off x="3251200" y="4443308"/>
            <a:ext cx="9753600" cy="1458524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256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gray">
          <a:xfrm>
            <a:off x="0" y="4443307"/>
            <a:ext cx="13004800" cy="21674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256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1200" y="4334933"/>
            <a:ext cx="9536853" cy="975360"/>
          </a:xfrm>
        </p:spPr>
        <p:txBody>
          <a:bodyPr/>
          <a:lstStyle>
            <a:lvl1pPr algn="ctr">
              <a:defRPr sz="5120"/>
            </a:lvl1pPr>
          </a:lstStyle>
          <a:p>
            <a:pPr lvl="0"/>
            <a:r>
              <a:rPr lang="tr-TR" noProof="0" dirty="0" smtClean="0"/>
              <a:t>Asıl başlık stili için tıklatın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251200" y="5527040"/>
            <a:ext cx="9557174" cy="54186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44">
                <a:latin typeface="Verdana" pitchFamily="34" charset="0"/>
              </a:defRPr>
            </a:lvl1pPr>
          </a:lstStyle>
          <a:p>
            <a:pPr lvl="0"/>
            <a:r>
              <a:rPr lang="tr-TR" noProof="0" dirty="0" smtClean="0"/>
              <a:t>Asıl alt başlık stilini düzenlemek için tıklatın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758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Slayt Numarası Yer Tutucus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4900-F88D-477F-B164-C76A91468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96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50240" y="2018454"/>
            <a:ext cx="5743787" cy="6940409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610773" y="2018454"/>
            <a:ext cx="5743787" cy="6940409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7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4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layt Numarası Yer Tutucus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68B3-6268-4A12-ACB3-E6EF17405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2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253" y="0"/>
            <a:ext cx="13004291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219200"/>
            <a:ext cx="7772400" cy="457200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2400" b="0" i="1" u="none" strike="noStrike" normalizeH="0">
                <a:solidFill>
                  <a:schemeClr val="bg1"/>
                </a:solidFill>
                <a:latin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82600" y="533401"/>
            <a:ext cx="1105535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l" defTabSz="457200" rtl="0" eaLnBrk="1" latinLnBrk="0" hangingPunct="1">
              <a:spcBef>
                <a:spcPct val="0"/>
              </a:spcBef>
              <a:buNone/>
              <a:defRPr sz="4400" kern="1200" cap="none" normalizeH="0" baseline="0">
                <a:solidFill>
                  <a:schemeClr val="bg1"/>
                </a:solidFill>
                <a:latin typeface="Verdana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8800" y="533400"/>
            <a:ext cx="12191999" cy="600075"/>
          </a:xfrm>
        </p:spPr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05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523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13018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7052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92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428480" y="1040836"/>
            <a:ext cx="2926080" cy="791802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50240" y="1040836"/>
            <a:ext cx="8561493" cy="791802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37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094" y="1040836"/>
            <a:ext cx="11094720" cy="80151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50240" y="2018454"/>
            <a:ext cx="11704320" cy="6940409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  <a:endParaRPr lang="en-US" noProof="0"/>
          </a:p>
        </p:txBody>
      </p:sp>
      <p:sp>
        <p:nvSpPr>
          <p:cNvPr id="4" name="Slayt Numarası Yer Tutucus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A658-541D-4019-895C-401AE53C51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73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20107" y="9272695"/>
            <a:ext cx="3034453" cy="5192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76636-5D32-49CF-BF16-B0A6BA412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6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402" y="3124201"/>
            <a:ext cx="6019800" cy="5334000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176" indent="0">
              <a:buFontTx/>
              <a:buNone/>
              <a:defRPr sz="2399"/>
            </a:lvl2pPr>
            <a:lvl3pPr marL="914354" indent="0">
              <a:buFontTx/>
              <a:buNone/>
              <a:defRPr sz="2000"/>
            </a:lvl3pPr>
            <a:lvl4pPr marL="1371530" indent="0">
              <a:buFontTx/>
              <a:buNone/>
              <a:defRPr sz="1801"/>
            </a:lvl4pPr>
            <a:lvl5pPr marL="1828706" indent="0">
              <a:buFontTx/>
              <a:buNone/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tr-TR" dirty="0" smtClean="0"/>
              <a:t>Metin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78600" y="3124201"/>
            <a:ext cx="6019800" cy="5334000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176" indent="0">
              <a:buFontTx/>
              <a:buNone/>
              <a:defRPr sz="2399"/>
            </a:lvl2pPr>
            <a:lvl3pPr marL="914354" indent="0">
              <a:buFontTx/>
              <a:buNone/>
              <a:defRPr sz="2000"/>
            </a:lvl3pPr>
            <a:lvl4pPr marL="1371530" indent="0">
              <a:buFontTx/>
              <a:buNone/>
              <a:defRPr sz="1801"/>
            </a:lvl4pPr>
            <a:lvl5pPr marL="1828706" indent="0">
              <a:buFontTx/>
              <a:buNone/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tr-TR" dirty="0" smtClean="0"/>
              <a:t>Metin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406400" y="1295401"/>
            <a:ext cx="6019800" cy="1676400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u="none" strike="noStrike" normalizeH="0">
                <a:solidFill>
                  <a:srgbClr val="00A7E1"/>
                </a:solidFill>
                <a:latin typeface="Verdana"/>
              </a:defRPr>
            </a:lvl1pPr>
            <a:lvl2pPr marL="45717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588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Spot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85827" y="1730786"/>
            <a:ext cx="914401" cy="91440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6578600" y="1295401"/>
            <a:ext cx="6019800" cy="1676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err="1" smtClean="0"/>
              <a:t>Fotoğraf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2" y="3124201"/>
            <a:ext cx="6019800" cy="5334000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24201"/>
            <a:ext cx="6019800" cy="5334000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406400" y="1295401"/>
            <a:ext cx="6019800" cy="1676400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u="none" strike="noStrike" normalizeH="0">
                <a:solidFill>
                  <a:srgbClr val="00A7E1"/>
                </a:solidFill>
                <a:latin typeface="Verdana"/>
              </a:defRPr>
            </a:lvl1pPr>
            <a:lvl2pPr marL="45717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588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Spot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85827" y="1730786"/>
            <a:ext cx="914401" cy="91440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2"/>
          </p:nvPr>
        </p:nvSpPr>
        <p:spPr>
          <a:xfrm>
            <a:off x="6578600" y="1295401"/>
            <a:ext cx="6019800" cy="167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9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253" y="2"/>
            <a:ext cx="13004291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endParaRPr sz="230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1" y="1219201"/>
            <a:ext cx="7772400" cy="457200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2399" b="0" i="1" u="none" strike="noStrike" normalizeH="0">
                <a:solidFill>
                  <a:schemeClr val="bg1"/>
                </a:solidFill>
                <a:latin typeface="Verdana"/>
              </a:defRPr>
            </a:lvl1pPr>
            <a:lvl2pPr marL="45717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588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82601" y="533402"/>
            <a:ext cx="1105535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l" defTabSz="457200" rtl="0" eaLnBrk="1" latinLnBrk="0" hangingPunct="1">
              <a:spcBef>
                <a:spcPct val="0"/>
              </a:spcBef>
              <a:buNone/>
              <a:defRPr sz="4400" kern="1200" cap="none" normalizeH="0" baseline="0">
                <a:solidFill>
                  <a:schemeClr val="bg1"/>
                </a:solidFill>
                <a:latin typeface="Verdana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8802" y="533400"/>
            <a:ext cx="12191999" cy="600075"/>
          </a:xfrm>
        </p:spPr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4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253" y="0"/>
            <a:ext cx="13004291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82600" y="533401"/>
            <a:ext cx="1105535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l" defTabSz="457200" rtl="0" eaLnBrk="1" latinLnBrk="0" hangingPunct="1">
              <a:spcBef>
                <a:spcPct val="0"/>
              </a:spcBef>
              <a:buNone/>
              <a:defRPr sz="4400" kern="1200" cap="none" normalizeH="0" baseline="0">
                <a:solidFill>
                  <a:schemeClr val="bg1"/>
                </a:solidFill>
                <a:latin typeface="Verdana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8800" y="533400"/>
            <a:ext cx="12191999" cy="600075"/>
          </a:xfrm>
        </p:spPr>
        <p:txBody>
          <a:bodyPr>
            <a:noAutofit/>
          </a:bodyPr>
          <a:lstStyle>
            <a:lvl1pPr>
              <a:defRPr sz="3600" b="0" i="1" cap="none"/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1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‹#›</a:t>
            </a:fld>
            <a:endParaRPr lang="en-US"/>
          </a:p>
        </p:txBody>
      </p:sp>
      <p:sp>
        <p:nvSpPr>
          <p:cNvPr id="63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06400" y="1371600"/>
            <a:ext cx="5638800" cy="7086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5" name="Text Placeholder 61"/>
          <p:cNvSpPr>
            <a:spLocks noGrp="1"/>
          </p:cNvSpPr>
          <p:nvPr>
            <p:ph type="body" sz="quarter" idx="14"/>
          </p:nvPr>
        </p:nvSpPr>
        <p:spPr>
          <a:xfrm>
            <a:off x="6959600" y="1371600"/>
            <a:ext cx="23622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7" name="Text Placeholder 61"/>
          <p:cNvSpPr>
            <a:spLocks noGrp="1"/>
          </p:cNvSpPr>
          <p:nvPr>
            <p:ph type="body" sz="quarter" idx="15"/>
          </p:nvPr>
        </p:nvSpPr>
        <p:spPr>
          <a:xfrm>
            <a:off x="6959600" y="3200400"/>
            <a:ext cx="23622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8" name="Text Placeholder 61"/>
          <p:cNvSpPr>
            <a:spLocks noGrp="1"/>
          </p:cNvSpPr>
          <p:nvPr>
            <p:ph type="body" sz="quarter" idx="16"/>
          </p:nvPr>
        </p:nvSpPr>
        <p:spPr>
          <a:xfrm>
            <a:off x="6959600" y="5029200"/>
            <a:ext cx="23622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9" name="Text Placeholder 61"/>
          <p:cNvSpPr>
            <a:spLocks noGrp="1"/>
          </p:cNvSpPr>
          <p:nvPr>
            <p:ph type="body" sz="quarter" idx="17"/>
          </p:nvPr>
        </p:nvSpPr>
        <p:spPr>
          <a:xfrm>
            <a:off x="6959600" y="6858000"/>
            <a:ext cx="23622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10" name="Text Placeholder 61"/>
          <p:cNvSpPr>
            <a:spLocks noGrp="1"/>
          </p:cNvSpPr>
          <p:nvPr>
            <p:ph type="body" sz="quarter" idx="18"/>
          </p:nvPr>
        </p:nvSpPr>
        <p:spPr>
          <a:xfrm>
            <a:off x="10236200" y="1371600"/>
            <a:ext cx="23622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9"/>
          </p:nvPr>
        </p:nvSpPr>
        <p:spPr>
          <a:xfrm>
            <a:off x="10236200" y="3200400"/>
            <a:ext cx="23622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12" name="Text Placeholder 61"/>
          <p:cNvSpPr>
            <a:spLocks noGrp="1"/>
          </p:cNvSpPr>
          <p:nvPr>
            <p:ph type="body" sz="quarter" idx="20"/>
          </p:nvPr>
        </p:nvSpPr>
        <p:spPr>
          <a:xfrm>
            <a:off x="10236200" y="5029200"/>
            <a:ext cx="23622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13" name="Text Placeholder 61"/>
          <p:cNvSpPr>
            <a:spLocks noGrp="1"/>
          </p:cNvSpPr>
          <p:nvPr>
            <p:ph type="body" sz="quarter" idx="21"/>
          </p:nvPr>
        </p:nvSpPr>
        <p:spPr>
          <a:xfrm>
            <a:off x="10236200" y="6858000"/>
            <a:ext cx="23622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6273800" y="1371600"/>
            <a:ext cx="6858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00A7E1"/>
                </a:solidFill>
              </a:defRPr>
            </a:lvl1pPr>
          </a:lstStyle>
          <a:p>
            <a:pPr lvl="0"/>
            <a:r>
              <a:rPr lang="tr-TR" dirty="0" smtClean="0"/>
              <a:t>000</a:t>
            </a:r>
            <a:endParaRPr lang="en-US" dirty="0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6273800" y="3200400"/>
            <a:ext cx="6858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00A7E1"/>
                </a:solidFill>
              </a:defRPr>
            </a:lvl1pPr>
          </a:lstStyle>
          <a:p>
            <a:pPr lvl="0"/>
            <a:r>
              <a:rPr lang="tr-TR" dirty="0" smtClean="0"/>
              <a:t>000</a:t>
            </a:r>
            <a:endParaRPr lang="en-US" dirty="0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6273800" y="5029200"/>
            <a:ext cx="6858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00A7E1"/>
                </a:solidFill>
              </a:defRPr>
            </a:lvl1pPr>
          </a:lstStyle>
          <a:p>
            <a:pPr lvl="0"/>
            <a:r>
              <a:rPr lang="tr-TR" dirty="0" smtClean="0"/>
              <a:t>000</a:t>
            </a:r>
            <a:endParaRPr lang="en-US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273800" y="6858000"/>
            <a:ext cx="6858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00A7E1"/>
                </a:solidFill>
              </a:defRPr>
            </a:lvl1pPr>
          </a:lstStyle>
          <a:p>
            <a:pPr lvl="0"/>
            <a:r>
              <a:rPr lang="tr-TR" dirty="0" smtClean="0"/>
              <a:t>000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 hasCustomPrompt="1"/>
          </p:nvPr>
        </p:nvSpPr>
        <p:spPr>
          <a:xfrm>
            <a:off x="9550400" y="1371600"/>
            <a:ext cx="6858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00A7E1"/>
                </a:solidFill>
              </a:defRPr>
            </a:lvl1pPr>
          </a:lstStyle>
          <a:p>
            <a:pPr lvl="0"/>
            <a:r>
              <a:rPr lang="tr-TR" dirty="0" smtClean="0"/>
              <a:t>000</a:t>
            </a:r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7" hasCustomPrompt="1"/>
          </p:nvPr>
        </p:nvSpPr>
        <p:spPr>
          <a:xfrm>
            <a:off x="9550400" y="3200400"/>
            <a:ext cx="6858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00A7E1"/>
                </a:solidFill>
              </a:defRPr>
            </a:lvl1pPr>
          </a:lstStyle>
          <a:p>
            <a:pPr lvl="0"/>
            <a:r>
              <a:rPr lang="tr-TR" dirty="0" smtClean="0"/>
              <a:t>000</a:t>
            </a:r>
            <a:endParaRPr lang="en-US" dirty="0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9550400" y="5029200"/>
            <a:ext cx="6858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00A7E1"/>
                </a:solidFill>
              </a:defRPr>
            </a:lvl1pPr>
          </a:lstStyle>
          <a:p>
            <a:pPr lvl="0"/>
            <a:r>
              <a:rPr lang="tr-TR" dirty="0" smtClean="0"/>
              <a:t>000</a:t>
            </a:r>
            <a:endParaRPr lang="en-US" dirty="0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9550400" y="6858000"/>
            <a:ext cx="685800" cy="16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00A7E1"/>
                </a:solidFill>
              </a:defRPr>
            </a:lvl1pPr>
          </a:lstStyle>
          <a:p>
            <a:pPr lvl="0"/>
            <a:r>
              <a:rPr lang="tr-TR" dirty="0" smtClean="0"/>
              <a:t>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2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1" y="3124199"/>
            <a:ext cx="6019800" cy="5334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24200"/>
            <a:ext cx="6019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406400" y="1295400"/>
            <a:ext cx="6019800" cy="1676400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u="none" strike="noStrike" normalizeH="0">
                <a:solidFill>
                  <a:srgbClr val="00A7E1"/>
                </a:solidFill>
                <a:latin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Spot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85828" y="17307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2"/>
          </p:nvPr>
        </p:nvSpPr>
        <p:spPr>
          <a:xfrm>
            <a:off x="6578600" y="1295400"/>
            <a:ext cx="6019800" cy="167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401" y="3124199"/>
            <a:ext cx="6019800" cy="5334001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Metin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78600" y="3124200"/>
            <a:ext cx="6019800" cy="5334000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Metin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406400" y="1295400"/>
            <a:ext cx="6019800" cy="1676400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u="none" strike="noStrike" normalizeH="0">
                <a:solidFill>
                  <a:srgbClr val="00A7E1"/>
                </a:solidFill>
                <a:latin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Spot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85828" y="17307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6578600" y="1295400"/>
            <a:ext cx="6019800" cy="1676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err="1" smtClean="0"/>
              <a:t>Fotoğraf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6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401" y="3733800"/>
            <a:ext cx="6019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Madde Madde Metin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78600" y="3733800"/>
            <a:ext cx="6019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Madde Madde Metin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406400" y="1295400"/>
            <a:ext cx="6019800" cy="1676400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u="none" strike="noStrike" normalizeH="0">
                <a:solidFill>
                  <a:srgbClr val="00A7E1"/>
                </a:solidFill>
                <a:latin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Spot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85828" y="17307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6578600" y="1295400"/>
            <a:ext cx="6019800" cy="1676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err="1" smtClean="0"/>
              <a:t>Fotoğraf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406400" y="3124200"/>
            <a:ext cx="12191999" cy="4572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7E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Başlık</a:t>
            </a:r>
          </a:p>
        </p:txBody>
      </p:sp>
    </p:spTree>
    <p:extLst>
      <p:ext uri="{BB962C8B-B14F-4D97-AF65-F5344CB8AC3E}">
        <p14:creationId xmlns:p14="http://schemas.microsoft.com/office/powerpoint/2010/main" val="266319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401" y="3733800"/>
            <a:ext cx="6019800" cy="4724400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Metin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78600" y="3733800"/>
            <a:ext cx="6019800" cy="4724400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Metin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406400" y="1295400"/>
            <a:ext cx="6019800" cy="1676400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u="none" strike="noStrike" normalizeH="0">
                <a:solidFill>
                  <a:srgbClr val="00A7E1"/>
                </a:solidFill>
                <a:latin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Spot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85828" y="17307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6578600" y="1295400"/>
            <a:ext cx="6019800" cy="1676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err="1" smtClean="0"/>
              <a:t>Fotoğraf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406400" y="3124200"/>
            <a:ext cx="12191999" cy="4572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7E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Başlık</a:t>
            </a:r>
          </a:p>
        </p:txBody>
      </p:sp>
    </p:spTree>
    <p:extLst>
      <p:ext uri="{BB962C8B-B14F-4D97-AF65-F5344CB8AC3E}">
        <p14:creationId xmlns:p14="http://schemas.microsoft.com/office/powerpoint/2010/main" val="235013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401" y="3733800"/>
            <a:ext cx="6019800" cy="4724400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Metin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406400" y="1295400"/>
            <a:ext cx="6019800" cy="1676400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u="none" strike="noStrike" normalizeH="0">
                <a:solidFill>
                  <a:srgbClr val="00A7E1"/>
                </a:solidFill>
                <a:latin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Spot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85828" y="17307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6578600" y="1295400"/>
            <a:ext cx="6019800" cy="7162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err="1" smtClean="0"/>
              <a:t>Fotoğraf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406401" y="3124200"/>
            <a:ext cx="6019800" cy="4572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7E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Başlık</a:t>
            </a:r>
          </a:p>
        </p:txBody>
      </p:sp>
    </p:spTree>
    <p:extLst>
      <p:ext uri="{BB962C8B-B14F-4D97-AF65-F5344CB8AC3E}">
        <p14:creationId xmlns:p14="http://schemas.microsoft.com/office/powerpoint/2010/main" val="117243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theme" Target="../theme/theme2.xml"/><Relationship Id="rId17" Type="http://schemas.openxmlformats.org/officeDocument/2006/relationships/image" Target="../media/image4.jpeg"/><Relationship Id="rId18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253" y="0"/>
            <a:ext cx="13004291" cy="97535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390525"/>
            <a:ext cx="12191999" cy="6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19200"/>
            <a:ext cx="12192000" cy="731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00" y="8763000"/>
            <a:ext cx="53340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50000"/>
                  </a:schemeClr>
                </a:solidFill>
                <a:latin typeface="Verdana"/>
              </a:defRPr>
            </a:lvl1pPr>
          </a:lstStyle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6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81" r:id="rId3"/>
    <p:sldLayoutId id="2147483668" r:id="rId4"/>
    <p:sldLayoutId id="2147483676" r:id="rId5"/>
    <p:sldLayoutId id="2147483670" r:id="rId6"/>
    <p:sldLayoutId id="2147483677" r:id="rId7"/>
    <p:sldLayoutId id="2147483678" r:id="rId8"/>
    <p:sldLayoutId id="2147483679" r:id="rId9"/>
    <p:sldLayoutId id="2147483680" r:id="rId10"/>
    <p:sldLayoutId id="2147483674" r:id="rId11"/>
    <p:sldLayoutId id="2147483675" r:id="rId12"/>
    <p:sldLayoutId id="2147483672" r:id="rId13"/>
    <p:sldLayoutId id="2147483698" r:id="rId14"/>
  </p:sldLayoutIdLst>
  <p:hf hdr="0" ftr="0" dt="0"/>
  <p:txStyles>
    <p:titleStyle>
      <a:lvl1pPr marL="0" algn="l" defTabSz="457200" rtl="0" eaLnBrk="1" latinLnBrk="0" hangingPunct="1">
        <a:spcBef>
          <a:spcPts val="0"/>
        </a:spcBef>
        <a:buNone/>
        <a:defRPr sz="2000" b="1" i="0" kern="1200" cap="all" baseline="0">
          <a:solidFill>
            <a:schemeClr val="bg1"/>
          </a:solidFill>
          <a:latin typeface="Verdana"/>
          <a:ea typeface="+mj-ea"/>
          <a:cs typeface="+mj-cs"/>
        </a:defRPr>
      </a:lvl1pPr>
    </p:titleStyle>
    <p:bodyStyle>
      <a:lvl1pPr marL="571500" indent="-571500" algn="l" defTabSz="457200" rtl="0" eaLnBrk="1" latinLnBrk="0" hangingPunct="1">
        <a:spcBef>
          <a:spcPct val="20000"/>
        </a:spcBef>
        <a:buClr>
          <a:srgbClr val="00A7E1"/>
        </a:buClr>
        <a:buFont typeface="Wingdings" charset="2"/>
        <a:buAutoNum type="arabicPlain"/>
        <a:defRPr sz="1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+mn-cs"/>
        </a:defRPr>
      </a:lvl1pPr>
      <a:lvl2pPr marL="1028700" indent="-571500" algn="l" defTabSz="457200" rtl="0" eaLnBrk="1" latinLnBrk="0" hangingPunct="1">
        <a:spcBef>
          <a:spcPct val="20000"/>
        </a:spcBef>
        <a:buClr>
          <a:srgbClr val="00A7E1"/>
        </a:buClr>
        <a:buFont typeface="Wingdings" charset="2"/>
        <a:buAutoNum type="arabicPlain"/>
        <a:defRPr sz="1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+mn-cs"/>
        </a:defRPr>
      </a:lvl2pPr>
      <a:lvl3pPr marL="1428750" indent="-514350" algn="l" defTabSz="457200" rtl="0" eaLnBrk="1" latinLnBrk="0" hangingPunct="1">
        <a:spcBef>
          <a:spcPct val="20000"/>
        </a:spcBef>
        <a:buClr>
          <a:srgbClr val="00A7E1"/>
        </a:buClr>
        <a:buFont typeface="Wingdings" charset="2"/>
        <a:buAutoNum type="arabicPlain"/>
        <a:defRPr sz="1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+mn-cs"/>
        </a:defRPr>
      </a:lvl3pPr>
      <a:lvl4pPr marL="1885950" indent="-514350" algn="l" defTabSz="457200" rtl="0" eaLnBrk="1" latinLnBrk="0" hangingPunct="1">
        <a:spcBef>
          <a:spcPct val="20000"/>
        </a:spcBef>
        <a:buClr>
          <a:srgbClr val="00A7E1"/>
        </a:buClr>
        <a:buFont typeface="Wingdings" charset="2"/>
        <a:buAutoNum type="arabicPlain"/>
        <a:defRPr sz="1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+mn-cs"/>
        </a:defRPr>
      </a:lvl4pPr>
      <a:lvl5pPr marL="2343150" indent="-514350" algn="l" defTabSz="457200" rtl="0" eaLnBrk="1" latinLnBrk="0" hangingPunct="1">
        <a:spcBef>
          <a:spcPct val="20000"/>
        </a:spcBef>
        <a:buClr>
          <a:srgbClr val="00A7E1"/>
        </a:buClr>
        <a:buFont typeface="Wingdings" charset="2"/>
        <a:buAutoNum type="arabicPlain"/>
        <a:defRPr sz="1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 descr="a1"/>
          <p:cNvSpPr>
            <a:spLocks noChangeArrowheads="1"/>
          </p:cNvSpPr>
          <p:nvPr/>
        </p:nvSpPr>
        <p:spPr bwMode="gray">
          <a:xfrm>
            <a:off x="842152" y="0"/>
            <a:ext cx="2939627" cy="1192107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wrap="none" anchor="ctr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256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1027" name="Rectangle 24"/>
          <p:cNvSpPr>
            <a:spLocks noChangeArrowheads="1"/>
          </p:cNvSpPr>
          <p:nvPr/>
        </p:nvSpPr>
        <p:spPr bwMode="gray">
          <a:xfrm>
            <a:off x="3883379" y="0"/>
            <a:ext cx="3041227" cy="119210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256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1028" name="Rectangle 25" descr="a2"/>
          <p:cNvSpPr>
            <a:spLocks noChangeArrowheads="1"/>
          </p:cNvSpPr>
          <p:nvPr/>
        </p:nvSpPr>
        <p:spPr bwMode="gray">
          <a:xfrm>
            <a:off x="7023948" y="0"/>
            <a:ext cx="2939627" cy="1192107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wrap="none" anchor="ctr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256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1029" name="Rectangle 26"/>
          <p:cNvSpPr>
            <a:spLocks noChangeArrowheads="1"/>
          </p:cNvSpPr>
          <p:nvPr/>
        </p:nvSpPr>
        <p:spPr bwMode="gray">
          <a:xfrm>
            <a:off x="10065174" y="0"/>
            <a:ext cx="2939627" cy="119210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2560">
              <a:solidFill>
                <a:srgbClr val="17347D"/>
              </a:solidFill>
              <a:cs typeface="Arial" charset="0"/>
            </a:endParaRPr>
          </a:p>
        </p:txBody>
      </p:sp>
      <p:grpSp>
        <p:nvGrpSpPr>
          <p:cNvPr id="1030" name="Group 27"/>
          <p:cNvGrpSpPr>
            <a:grpSpLocks/>
          </p:cNvGrpSpPr>
          <p:nvPr/>
        </p:nvGrpSpPr>
        <p:grpSpPr bwMode="auto">
          <a:xfrm>
            <a:off x="0" y="975360"/>
            <a:ext cx="13004800" cy="866987"/>
            <a:chOff x="0" y="432"/>
            <a:chExt cx="5760" cy="384"/>
          </a:xfrm>
        </p:grpSpPr>
        <p:sp>
          <p:nvSpPr>
            <p:cNvPr id="1036" name="Rectangle 28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130046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560">
                <a:solidFill>
                  <a:srgbClr val="17347D"/>
                </a:solidFill>
                <a:cs typeface="Arial" charset="0"/>
              </a:endParaRPr>
            </a:p>
          </p:txBody>
        </p:sp>
        <p:sp>
          <p:nvSpPr>
            <p:cNvPr id="1037" name="Rectangle 29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130046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560">
                <a:solidFill>
                  <a:srgbClr val="17347D"/>
                </a:solidFill>
                <a:cs typeface="Arial" charset="0"/>
              </a:endParaRPr>
            </a:p>
          </p:txBody>
        </p:sp>
      </p:grp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018454"/>
            <a:ext cx="11704320" cy="694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43094" y="1040836"/>
            <a:ext cx="11094720" cy="80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33" name="Rectangle 30"/>
          <p:cNvSpPr>
            <a:spLocks noChangeArrowheads="1"/>
          </p:cNvSpPr>
          <p:nvPr userDrawn="1"/>
        </p:nvSpPr>
        <p:spPr bwMode="gray">
          <a:xfrm>
            <a:off x="666045" y="9211733"/>
            <a:ext cx="12354560" cy="54186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2560">
              <a:solidFill>
                <a:srgbClr val="17347D"/>
              </a:solidFill>
              <a:cs typeface="Arial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9320107" y="9272695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4">
                <a:solidFill>
                  <a:srgbClr val="00008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fld id="{BEBE8E1E-B468-4F0B-98B7-3E767754C41F}" type="slidenum">
              <a:rPr lang="en-US" smtClean="0"/>
              <a:pPr defTabSz="13004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4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bg1"/>
          </a:solidFill>
          <a:latin typeface="Verdana" pitchFamily="34" charset="0"/>
        </a:defRPr>
      </a:lvl5pPr>
      <a:lvl6pPr marL="650230" algn="l" rtl="0" eaLnBrk="1" fontAlgn="base" hangingPunct="1">
        <a:spcBef>
          <a:spcPct val="0"/>
        </a:spcBef>
        <a:spcAft>
          <a:spcPct val="0"/>
        </a:spcAft>
        <a:defRPr sz="4551" b="1">
          <a:solidFill>
            <a:schemeClr val="bg1"/>
          </a:solidFill>
          <a:latin typeface="Verdana" pitchFamily="34" charset="0"/>
        </a:defRPr>
      </a:lvl6pPr>
      <a:lvl7pPr marL="1300460" algn="l" rtl="0" eaLnBrk="1" fontAlgn="base" hangingPunct="1">
        <a:spcBef>
          <a:spcPct val="0"/>
        </a:spcBef>
        <a:spcAft>
          <a:spcPct val="0"/>
        </a:spcAft>
        <a:defRPr sz="4551" b="1">
          <a:solidFill>
            <a:schemeClr val="bg1"/>
          </a:solidFill>
          <a:latin typeface="Verdana" pitchFamily="34" charset="0"/>
        </a:defRPr>
      </a:lvl7pPr>
      <a:lvl8pPr marL="1950690" algn="l" rtl="0" eaLnBrk="1" fontAlgn="base" hangingPunct="1">
        <a:spcBef>
          <a:spcPct val="0"/>
        </a:spcBef>
        <a:spcAft>
          <a:spcPct val="0"/>
        </a:spcAft>
        <a:defRPr sz="4551" b="1">
          <a:solidFill>
            <a:schemeClr val="bg1"/>
          </a:solidFill>
          <a:latin typeface="Verdana" pitchFamily="34" charset="0"/>
        </a:defRPr>
      </a:lvl8pPr>
      <a:lvl9pPr marL="2600919" algn="l" rtl="0" eaLnBrk="1" fontAlgn="base" hangingPunct="1">
        <a:spcBef>
          <a:spcPct val="0"/>
        </a:spcBef>
        <a:spcAft>
          <a:spcPct val="0"/>
        </a:spcAft>
        <a:defRPr sz="4551" b="1">
          <a:solidFill>
            <a:schemeClr val="bg1"/>
          </a:solidFill>
          <a:latin typeface="Verdana" pitchFamily="34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4551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982">
          <a:solidFill>
            <a:schemeClr val="tx1"/>
          </a:solidFill>
          <a:latin typeface="+mn-lt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413">
          <a:solidFill>
            <a:schemeClr val="tx1"/>
          </a:solidFill>
          <a:latin typeface="+mn-lt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tx1"/>
          </a:solidFill>
          <a:latin typeface="+mn-lt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5pPr>
      <a:lvl6pPr marL="3576264" indent="-325115" algn="l" rtl="0" eaLnBrk="1" fontAlgn="base" hangingPunct="1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6pPr>
      <a:lvl7pPr marL="4226494" indent="-325115" algn="l" rtl="0" eaLnBrk="1" fontAlgn="base" hangingPunct="1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7pPr>
      <a:lvl8pPr marL="4876724" indent="-325115" algn="l" rtl="0" eaLnBrk="1" fontAlgn="base" hangingPunct="1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8pPr>
      <a:lvl9pPr marL="5526954" indent="-325115" algn="l" rtl="0" eaLnBrk="1" fontAlgn="base" hangingPunct="1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55" y="6172200"/>
            <a:ext cx="12725400" cy="12954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tr-TR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SERMAYE PİYASASININ YAPISI VE KURUMLARI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9853" y="8052137"/>
            <a:ext cx="5763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 BİLGİ ÜNİVERSİTESİ</a:t>
            </a:r>
          </a:p>
          <a:p>
            <a:pPr algn="ctr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EKİM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2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869245" y="984391"/>
            <a:ext cx="12135555" cy="857956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ahoma" pitchFamily="34" charset="0"/>
                <a:cs typeface="Tahoma" pitchFamily="34" charset="0"/>
              </a:rPr>
              <a:t>Yatırım</a:t>
            </a:r>
            <a:r>
              <a:rPr lang="tr-TR" dirty="0" smtClean="0">
                <a:latin typeface="Tahoma" pitchFamily="34" charset="0"/>
                <a:cs typeface="Tahoma" pitchFamily="34" charset="0"/>
              </a:rPr>
              <a:t> Kuruluşların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ın</a:t>
            </a:r>
            <a:r>
              <a:rPr lang="tr-TR" dirty="0" smtClean="0">
                <a:latin typeface="Tahoma" pitchFamily="34" charset="0"/>
                <a:cs typeface="Tahoma" pitchFamily="34" charset="0"/>
              </a:rPr>
              <a:t> İşlevi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38" name="AutoShape 3"/>
          <p:cNvSpPr>
            <a:spLocks noChangeAspect="1" noChangeArrowheads="1" noTextEdit="1"/>
          </p:cNvSpPr>
          <p:nvPr/>
        </p:nvSpPr>
        <p:spPr bwMode="auto">
          <a:xfrm>
            <a:off x="957298" y="2056837"/>
            <a:ext cx="11586916" cy="681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endParaRPr lang="tr-TR" sz="3271">
              <a:solidFill>
                <a:srgbClr val="17347D"/>
              </a:solidFill>
              <a:cs typeface="Arial" charset="0"/>
            </a:endParaRPr>
          </a:p>
        </p:txBody>
      </p:sp>
      <p:grpSp>
        <p:nvGrpSpPr>
          <p:cNvPr id="39939" name="Grup 6"/>
          <p:cNvGrpSpPr>
            <a:grpSpLocks/>
          </p:cNvGrpSpPr>
          <p:nvPr/>
        </p:nvGrpSpPr>
        <p:grpSpPr bwMode="auto">
          <a:xfrm>
            <a:off x="1016001" y="2316481"/>
            <a:ext cx="11733671" cy="6014044"/>
            <a:chOff x="250825" y="1340768"/>
            <a:chExt cx="8713788" cy="4691681"/>
          </a:xfrm>
        </p:grpSpPr>
        <p:sp>
          <p:nvSpPr>
            <p:cNvPr id="39942" name="Rectangle 232"/>
            <p:cNvSpPr>
              <a:spLocks noChangeArrowheads="1"/>
            </p:cNvSpPr>
            <p:nvPr/>
          </p:nvSpPr>
          <p:spPr bwMode="auto">
            <a:xfrm>
              <a:off x="5724525" y="3522663"/>
              <a:ext cx="1467966" cy="273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30046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276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Orta-Uzun</a:t>
              </a:r>
            </a:p>
          </p:txBody>
        </p:sp>
        <p:sp>
          <p:nvSpPr>
            <p:cNvPr id="39943" name="Rectangle 238"/>
            <p:cNvSpPr>
              <a:spLocks noChangeArrowheads="1"/>
            </p:cNvSpPr>
            <p:nvPr/>
          </p:nvSpPr>
          <p:spPr bwMode="auto">
            <a:xfrm>
              <a:off x="5638800" y="3765550"/>
              <a:ext cx="1423766" cy="273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30046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276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Vadeli Fonlar</a:t>
              </a:r>
            </a:p>
          </p:txBody>
        </p:sp>
        <p:grpSp>
          <p:nvGrpSpPr>
            <p:cNvPr id="39944" name="Grup 10"/>
            <p:cNvGrpSpPr>
              <a:grpSpLocks/>
            </p:cNvGrpSpPr>
            <p:nvPr/>
          </p:nvGrpSpPr>
          <p:grpSpPr bwMode="auto">
            <a:xfrm>
              <a:off x="250825" y="1340768"/>
              <a:ext cx="8713788" cy="4691681"/>
              <a:chOff x="250825" y="1340768"/>
              <a:chExt cx="8713788" cy="4691681"/>
            </a:xfrm>
          </p:grpSpPr>
          <p:grpSp>
            <p:nvGrpSpPr>
              <p:cNvPr id="39945" name="Grup 11"/>
              <p:cNvGrpSpPr>
                <a:grpSpLocks/>
              </p:cNvGrpSpPr>
              <p:nvPr/>
            </p:nvGrpSpPr>
            <p:grpSpPr bwMode="auto">
              <a:xfrm>
                <a:off x="1779910" y="3462362"/>
                <a:ext cx="6798341" cy="1851025"/>
                <a:chOff x="1779910" y="3462362"/>
                <a:chExt cx="6798341" cy="1851025"/>
              </a:xfrm>
            </p:grpSpPr>
            <p:grpSp>
              <p:nvGrpSpPr>
                <p:cNvPr id="5" name="Group 229"/>
                <p:cNvGrpSpPr>
                  <a:grpSpLocks/>
                </p:cNvGrpSpPr>
                <p:nvPr/>
              </p:nvGrpSpPr>
              <p:grpSpPr bwMode="auto">
                <a:xfrm>
                  <a:off x="6342385" y="3462362"/>
                  <a:ext cx="1598613" cy="1851025"/>
                  <a:chOff x="3811" y="2134"/>
                  <a:chExt cx="1007" cy="1166"/>
                </a:xfrm>
                <a:solidFill>
                  <a:srgbClr val="C00000"/>
                </a:solidFill>
              </p:grpSpPr>
              <p:sp>
                <p:nvSpPr>
                  <p:cNvPr id="37" name="Freeform 227"/>
                  <p:cNvSpPr>
                    <a:spLocks/>
                  </p:cNvSpPr>
                  <p:nvPr/>
                </p:nvSpPr>
                <p:spPr bwMode="auto">
                  <a:xfrm>
                    <a:off x="3875" y="2134"/>
                    <a:ext cx="943" cy="1090"/>
                  </a:xfrm>
                  <a:custGeom>
                    <a:avLst/>
                    <a:gdLst>
                      <a:gd name="T0" fmla="*/ 2066 w 2066"/>
                      <a:gd name="T1" fmla="*/ 39 h 2381"/>
                      <a:gd name="T2" fmla="*/ 2021 w 2066"/>
                      <a:gd name="T3" fmla="*/ 0 h 2381"/>
                      <a:gd name="T4" fmla="*/ 0 w 2066"/>
                      <a:gd name="T5" fmla="*/ 2342 h 2381"/>
                      <a:gd name="T6" fmla="*/ 45 w 2066"/>
                      <a:gd name="T7" fmla="*/ 2381 h 2381"/>
                      <a:gd name="T8" fmla="*/ 2066 w 2066"/>
                      <a:gd name="T9" fmla="*/ 39 h 23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66" h="2381">
                        <a:moveTo>
                          <a:pt x="2066" y="39"/>
                        </a:moveTo>
                        <a:lnTo>
                          <a:pt x="2021" y="0"/>
                        </a:lnTo>
                        <a:lnTo>
                          <a:pt x="0" y="2342"/>
                        </a:lnTo>
                        <a:lnTo>
                          <a:pt x="45" y="2381"/>
                        </a:lnTo>
                        <a:lnTo>
                          <a:pt x="2066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defTabSz="130046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3271">
                      <a:solidFill>
                        <a:srgbClr val="C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8" name="Freeform 228"/>
                  <p:cNvSpPr>
                    <a:spLocks/>
                  </p:cNvSpPr>
                  <p:nvPr/>
                </p:nvSpPr>
                <p:spPr bwMode="auto">
                  <a:xfrm>
                    <a:off x="3811" y="3174"/>
                    <a:ext cx="121" cy="126"/>
                  </a:xfrm>
                  <a:custGeom>
                    <a:avLst/>
                    <a:gdLst>
                      <a:gd name="T0" fmla="*/ 66 w 242"/>
                      <a:gd name="T1" fmla="*/ 0 h 252"/>
                      <a:gd name="T2" fmla="*/ 0 w 242"/>
                      <a:gd name="T3" fmla="*/ 252 h 252"/>
                      <a:gd name="T4" fmla="*/ 242 w 242"/>
                      <a:gd name="T5" fmla="*/ 152 h 252"/>
                      <a:gd name="T6" fmla="*/ 66 w 242"/>
                      <a:gd name="T7" fmla="*/ 0 h 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2" h="252">
                        <a:moveTo>
                          <a:pt x="66" y="0"/>
                        </a:moveTo>
                        <a:lnTo>
                          <a:pt x="0" y="252"/>
                        </a:lnTo>
                        <a:lnTo>
                          <a:pt x="242" y="152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defTabSz="130046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3271">
                      <a:solidFill>
                        <a:srgbClr val="C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39960" name="Rectangle 243"/>
                <p:cNvSpPr>
                  <a:spLocks noChangeArrowheads="1"/>
                </p:cNvSpPr>
                <p:nvPr/>
              </p:nvSpPr>
              <p:spPr bwMode="auto">
                <a:xfrm>
                  <a:off x="7272338" y="4729162"/>
                  <a:ext cx="1305913" cy="273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130046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2276" b="1">
                      <a:solidFill>
                        <a:srgbClr val="002060"/>
                      </a:solidFill>
                      <a:latin typeface="Tahoma" pitchFamily="34" charset="0"/>
                      <a:cs typeface="Tahoma" pitchFamily="34" charset="0"/>
                    </a:rPr>
                    <a:t>Bono-Tahvil</a:t>
                  </a:r>
                </a:p>
              </p:txBody>
            </p:sp>
            <p:grpSp>
              <p:nvGrpSpPr>
                <p:cNvPr id="6" name="Group 253"/>
                <p:cNvGrpSpPr>
                  <a:grpSpLocks/>
                </p:cNvGrpSpPr>
                <p:nvPr/>
              </p:nvGrpSpPr>
              <p:grpSpPr bwMode="auto">
                <a:xfrm>
                  <a:off x="1779910" y="3727475"/>
                  <a:ext cx="2036763" cy="1485900"/>
                  <a:chOff x="937" y="2301"/>
                  <a:chExt cx="1283" cy="936"/>
                </a:xfrm>
                <a:solidFill>
                  <a:srgbClr val="C00000"/>
                </a:solidFill>
              </p:grpSpPr>
              <p:sp>
                <p:nvSpPr>
                  <p:cNvPr id="35" name="Freeform 251"/>
                  <p:cNvSpPr>
                    <a:spLocks/>
                  </p:cNvSpPr>
                  <p:nvPr/>
                </p:nvSpPr>
                <p:spPr bwMode="auto">
                  <a:xfrm>
                    <a:off x="1021" y="2355"/>
                    <a:ext cx="1199" cy="882"/>
                  </a:xfrm>
                  <a:custGeom>
                    <a:avLst/>
                    <a:gdLst>
                      <a:gd name="T0" fmla="*/ 2569 w 2604"/>
                      <a:gd name="T1" fmla="*/ 1914 h 1914"/>
                      <a:gd name="T2" fmla="*/ 2604 w 2604"/>
                      <a:gd name="T3" fmla="*/ 1865 h 1914"/>
                      <a:gd name="T4" fmla="*/ 36 w 2604"/>
                      <a:gd name="T5" fmla="*/ 0 h 1914"/>
                      <a:gd name="T6" fmla="*/ 0 w 2604"/>
                      <a:gd name="T7" fmla="*/ 49 h 1914"/>
                      <a:gd name="T8" fmla="*/ 2569 w 2604"/>
                      <a:gd name="T9" fmla="*/ 1914 h 19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04" h="1914">
                        <a:moveTo>
                          <a:pt x="2569" y="1914"/>
                        </a:moveTo>
                        <a:lnTo>
                          <a:pt x="2604" y="1865"/>
                        </a:lnTo>
                        <a:lnTo>
                          <a:pt x="36" y="0"/>
                        </a:lnTo>
                        <a:lnTo>
                          <a:pt x="0" y="49"/>
                        </a:lnTo>
                        <a:lnTo>
                          <a:pt x="2569" y="19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defTabSz="130046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3271">
                      <a:solidFill>
                        <a:srgbClr val="17347D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6" name="Freeform 252"/>
                  <p:cNvSpPr>
                    <a:spLocks/>
                  </p:cNvSpPr>
                  <p:nvPr/>
                </p:nvSpPr>
                <p:spPr bwMode="auto">
                  <a:xfrm>
                    <a:off x="937" y="2301"/>
                    <a:ext cx="129" cy="116"/>
                  </a:xfrm>
                  <a:custGeom>
                    <a:avLst/>
                    <a:gdLst>
                      <a:gd name="T0" fmla="*/ 259 w 259"/>
                      <a:gd name="T1" fmla="*/ 43 h 232"/>
                      <a:gd name="T2" fmla="*/ 0 w 259"/>
                      <a:gd name="T3" fmla="*/ 0 h 232"/>
                      <a:gd name="T4" fmla="*/ 122 w 259"/>
                      <a:gd name="T5" fmla="*/ 232 h 232"/>
                      <a:gd name="T6" fmla="*/ 259 w 259"/>
                      <a:gd name="T7" fmla="*/ 43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9" h="232">
                        <a:moveTo>
                          <a:pt x="259" y="43"/>
                        </a:moveTo>
                        <a:lnTo>
                          <a:pt x="0" y="0"/>
                        </a:lnTo>
                        <a:lnTo>
                          <a:pt x="122" y="232"/>
                        </a:lnTo>
                        <a:lnTo>
                          <a:pt x="259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defTabSz="130046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3271">
                      <a:solidFill>
                        <a:srgbClr val="17347D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39946" name="Grup 12"/>
              <p:cNvGrpSpPr>
                <a:grpSpLocks/>
              </p:cNvGrpSpPr>
              <p:nvPr/>
            </p:nvGrpSpPr>
            <p:grpSpPr bwMode="auto">
              <a:xfrm>
                <a:off x="250825" y="1340768"/>
                <a:ext cx="8713788" cy="4691681"/>
                <a:chOff x="250825" y="1412875"/>
                <a:chExt cx="8713788" cy="4691681"/>
              </a:xfrm>
            </p:grpSpPr>
            <p:sp>
              <p:nvSpPr>
                <p:cNvPr id="39947" name="Rectangle 217"/>
                <p:cNvSpPr>
                  <a:spLocks noChangeArrowheads="1"/>
                </p:cNvSpPr>
                <p:nvPr/>
              </p:nvSpPr>
              <p:spPr bwMode="auto">
                <a:xfrm>
                  <a:off x="3032839" y="2361299"/>
                  <a:ext cx="3270139" cy="409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130046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3413" b="1">
                      <a:solidFill>
                        <a:srgbClr val="002060"/>
                      </a:solidFill>
                      <a:latin typeface="Tahoma" pitchFamily="34" charset="0"/>
                      <a:cs typeface="Tahoma" pitchFamily="34" charset="0"/>
                    </a:rPr>
                    <a:t>SERMAYE PİYASASI</a:t>
                  </a:r>
                </a:p>
              </p:txBody>
            </p:sp>
            <p:grpSp>
              <p:nvGrpSpPr>
                <p:cNvPr id="8" name="Group 220"/>
                <p:cNvGrpSpPr>
                  <a:grpSpLocks/>
                </p:cNvGrpSpPr>
                <p:nvPr/>
              </p:nvGrpSpPr>
              <p:grpSpPr bwMode="auto">
                <a:xfrm>
                  <a:off x="2303784" y="3662387"/>
                  <a:ext cx="1512889" cy="1135063"/>
                  <a:chOff x="1267" y="2260"/>
                  <a:chExt cx="932" cy="776"/>
                </a:xfrm>
                <a:solidFill>
                  <a:srgbClr val="C00000"/>
                </a:solidFill>
              </p:grpSpPr>
              <p:sp>
                <p:nvSpPr>
                  <p:cNvPr id="30" name="Freeform 218"/>
                  <p:cNvSpPr>
                    <a:spLocks/>
                  </p:cNvSpPr>
                  <p:nvPr/>
                </p:nvSpPr>
                <p:spPr bwMode="auto">
                  <a:xfrm>
                    <a:off x="1267" y="2260"/>
                    <a:ext cx="855" cy="716"/>
                  </a:xfrm>
                  <a:custGeom>
                    <a:avLst/>
                    <a:gdLst>
                      <a:gd name="T0" fmla="*/ 39 w 1710"/>
                      <a:gd name="T1" fmla="*/ 0 h 1433"/>
                      <a:gd name="T2" fmla="*/ 0 w 1710"/>
                      <a:gd name="T3" fmla="*/ 45 h 1433"/>
                      <a:gd name="T4" fmla="*/ 1671 w 1710"/>
                      <a:gd name="T5" fmla="*/ 1433 h 1433"/>
                      <a:gd name="T6" fmla="*/ 1710 w 1710"/>
                      <a:gd name="T7" fmla="*/ 1387 h 1433"/>
                      <a:gd name="T8" fmla="*/ 39 w 1710"/>
                      <a:gd name="T9" fmla="*/ 0 h 1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10" h="1433">
                        <a:moveTo>
                          <a:pt x="39" y="0"/>
                        </a:moveTo>
                        <a:lnTo>
                          <a:pt x="0" y="45"/>
                        </a:lnTo>
                        <a:lnTo>
                          <a:pt x="1671" y="1433"/>
                        </a:lnTo>
                        <a:lnTo>
                          <a:pt x="1710" y="1387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defTabSz="130046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3271">
                      <a:solidFill>
                        <a:srgbClr val="17347D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1" name="Freeform 219"/>
                  <p:cNvSpPr>
                    <a:spLocks/>
                  </p:cNvSpPr>
                  <p:nvPr/>
                </p:nvSpPr>
                <p:spPr bwMode="auto">
                  <a:xfrm>
                    <a:off x="2073" y="2917"/>
                    <a:ext cx="126" cy="119"/>
                  </a:xfrm>
                  <a:custGeom>
                    <a:avLst/>
                    <a:gdLst>
                      <a:gd name="T0" fmla="*/ 0 w 254"/>
                      <a:gd name="T1" fmla="*/ 181 h 239"/>
                      <a:gd name="T2" fmla="*/ 254 w 254"/>
                      <a:gd name="T3" fmla="*/ 239 h 239"/>
                      <a:gd name="T4" fmla="*/ 149 w 254"/>
                      <a:gd name="T5" fmla="*/ 0 h 239"/>
                      <a:gd name="T6" fmla="*/ 0 w 254"/>
                      <a:gd name="T7" fmla="*/ 181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4" h="239">
                        <a:moveTo>
                          <a:pt x="0" y="181"/>
                        </a:moveTo>
                        <a:lnTo>
                          <a:pt x="254" y="239"/>
                        </a:lnTo>
                        <a:lnTo>
                          <a:pt x="149" y="0"/>
                        </a:lnTo>
                        <a:lnTo>
                          <a:pt x="0" y="18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defTabSz="130046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3271">
                      <a:solidFill>
                        <a:srgbClr val="17347D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39949" name="Rectangle 223"/>
                <p:cNvSpPr>
                  <a:spLocks noChangeArrowheads="1"/>
                </p:cNvSpPr>
                <p:nvPr/>
              </p:nvSpPr>
              <p:spPr bwMode="auto">
                <a:xfrm>
                  <a:off x="2986088" y="3765550"/>
                  <a:ext cx="1086872" cy="273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130046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2276" b="1">
                      <a:solidFill>
                        <a:srgbClr val="002060"/>
                      </a:solidFill>
                      <a:latin typeface="Tahoma" pitchFamily="34" charset="0"/>
                      <a:cs typeface="Tahoma" pitchFamily="34" charset="0"/>
                    </a:rPr>
                    <a:t>Yatırımlar</a:t>
                  </a:r>
                </a:p>
              </p:txBody>
            </p:sp>
            <p:sp>
              <p:nvSpPr>
                <p:cNvPr id="39950" name="Rectangle 226"/>
                <p:cNvSpPr>
                  <a:spLocks noChangeArrowheads="1"/>
                </p:cNvSpPr>
                <p:nvPr/>
              </p:nvSpPr>
              <p:spPr bwMode="auto">
                <a:xfrm>
                  <a:off x="2036763" y="4498975"/>
                  <a:ext cx="605934" cy="273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130046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2276" b="1">
                      <a:solidFill>
                        <a:srgbClr val="002060"/>
                      </a:solidFill>
                      <a:latin typeface="Tahoma" pitchFamily="34" charset="0"/>
                      <a:cs typeface="Tahoma" pitchFamily="34" charset="0"/>
                    </a:rPr>
                    <a:t>Getiri</a:t>
                  </a:r>
                </a:p>
              </p:txBody>
            </p:sp>
            <p:sp>
              <p:nvSpPr>
                <p:cNvPr id="39951" name="Rectangle 241"/>
                <p:cNvSpPr>
                  <a:spLocks noChangeArrowheads="1"/>
                </p:cNvSpPr>
                <p:nvPr/>
              </p:nvSpPr>
              <p:spPr bwMode="auto">
                <a:xfrm>
                  <a:off x="7277100" y="4443413"/>
                  <a:ext cx="1382101" cy="273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130046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2276" b="1">
                      <a:solidFill>
                        <a:srgbClr val="002060"/>
                      </a:solidFill>
                      <a:latin typeface="Tahoma" pitchFamily="34" charset="0"/>
                      <a:cs typeface="Tahoma" pitchFamily="34" charset="0"/>
                    </a:rPr>
                    <a:t>Hisse Senedi</a:t>
                  </a:r>
                </a:p>
              </p:txBody>
            </p:sp>
            <p:grpSp>
              <p:nvGrpSpPr>
                <p:cNvPr id="9" name="Group 250"/>
                <p:cNvGrpSpPr>
                  <a:grpSpLocks/>
                </p:cNvGrpSpPr>
                <p:nvPr/>
              </p:nvGrpSpPr>
              <p:grpSpPr bwMode="auto">
                <a:xfrm>
                  <a:off x="6328097" y="3401671"/>
                  <a:ext cx="1327200" cy="1539497"/>
                  <a:chOff x="3741" y="1985"/>
                  <a:chExt cx="773" cy="1061"/>
                </a:xfrm>
                <a:solidFill>
                  <a:srgbClr val="C00000"/>
                </a:solidFill>
              </p:grpSpPr>
              <p:sp>
                <p:nvSpPr>
                  <p:cNvPr id="28" name="Freeform 248"/>
                  <p:cNvSpPr>
                    <a:spLocks/>
                  </p:cNvSpPr>
                  <p:nvPr/>
                </p:nvSpPr>
                <p:spPr bwMode="auto">
                  <a:xfrm>
                    <a:off x="3741" y="2068"/>
                    <a:ext cx="718" cy="978"/>
                  </a:xfrm>
                  <a:custGeom>
                    <a:avLst/>
                    <a:gdLst>
                      <a:gd name="T0" fmla="*/ 0 w 1436"/>
                      <a:gd name="T1" fmla="*/ 1920 h 1955"/>
                      <a:gd name="T2" fmla="*/ 47 w 1436"/>
                      <a:gd name="T3" fmla="*/ 1955 h 1955"/>
                      <a:gd name="T4" fmla="*/ 1436 w 1436"/>
                      <a:gd name="T5" fmla="*/ 35 h 1955"/>
                      <a:gd name="T6" fmla="*/ 1389 w 1436"/>
                      <a:gd name="T7" fmla="*/ 0 h 1955"/>
                      <a:gd name="T8" fmla="*/ 0 w 1436"/>
                      <a:gd name="T9" fmla="*/ 1920 h 19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36" h="1955">
                        <a:moveTo>
                          <a:pt x="0" y="1920"/>
                        </a:moveTo>
                        <a:lnTo>
                          <a:pt x="47" y="1955"/>
                        </a:lnTo>
                        <a:lnTo>
                          <a:pt x="1436" y="35"/>
                        </a:lnTo>
                        <a:lnTo>
                          <a:pt x="1389" y="0"/>
                        </a:lnTo>
                        <a:lnTo>
                          <a:pt x="0" y="19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defTabSz="130046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3271">
                      <a:solidFill>
                        <a:srgbClr val="17347D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9" name="Freeform 249"/>
                  <p:cNvSpPr>
                    <a:spLocks/>
                  </p:cNvSpPr>
                  <p:nvPr/>
                </p:nvSpPr>
                <p:spPr bwMode="auto">
                  <a:xfrm>
                    <a:off x="4399" y="1985"/>
                    <a:ext cx="115" cy="129"/>
                  </a:xfrm>
                  <a:custGeom>
                    <a:avLst/>
                    <a:gdLst>
                      <a:gd name="T0" fmla="*/ 190 w 232"/>
                      <a:gd name="T1" fmla="*/ 257 h 257"/>
                      <a:gd name="T2" fmla="*/ 232 w 232"/>
                      <a:gd name="T3" fmla="*/ 0 h 257"/>
                      <a:gd name="T4" fmla="*/ 0 w 232"/>
                      <a:gd name="T5" fmla="*/ 120 h 257"/>
                      <a:gd name="T6" fmla="*/ 190 w 232"/>
                      <a:gd name="T7" fmla="*/ 257 h 2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2" h="257">
                        <a:moveTo>
                          <a:pt x="190" y="257"/>
                        </a:moveTo>
                        <a:lnTo>
                          <a:pt x="232" y="0"/>
                        </a:lnTo>
                        <a:lnTo>
                          <a:pt x="0" y="120"/>
                        </a:lnTo>
                        <a:lnTo>
                          <a:pt x="190" y="25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defTabSz="130046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3271">
                      <a:solidFill>
                        <a:srgbClr val="17347D"/>
                      </a:solidFill>
                      <a:cs typeface="Arial" charset="0"/>
                    </a:endParaRPr>
                  </a:p>
                </p:txBody>
              </p:sp>
            </p:grpSp>
            <p:pic>
              <p:nvPicPr>
                <p:cNvPr id="3995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5125" y="1951038"/>
                  <a:ext cx="2493963" cy="1479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954" name="Picture 10" descr="MPj04329850000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924300" y="4157663"/>
                  <a:ext cx="2292350" cy="137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955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538913" y="1884363"/>
                  <a:ext cx="2281237" cy="1417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956" name="Metin kutusu 39"/>
                <p:cNvSpPr txBox="1">
                  <a:spLocks noChangeArrowheads="1"/>
                </p:cNvSpPr>
                <p:nvPr/>
              </p:nvSpPr>
              <p:spPr bwMode="auto">
                <a:xfrm>
                  <a:off x="250825" y="1412875"/>
                  <a:ext cx="2693988" cy="4817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130046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3413" b="1">
                      <a:solidFill>
                        <a:srgbClr val="C00000"/>
                      </a:solidFill>
                      <a:latin typeface="Tahoma" pitchFamily="34" charset="0"/>
                      <a:cs typeface="Tahoma" pitchFamily="34" charset="0"/>
                    </a:rPr>
                    <a:t>YATIRIMCILAR</a:t>
                  </a:r>
                </a:p>
              </p:txBody>
            </p:sp>
            <p:sp>
              <p:nvSpPr>
                <p:cNvPr id="39957" name="Metin kutusu 40"/>
                <p:cNvSpPr txBox="1">
                  <a:spLocks noChangeArrowheads="1"/>
                </p:cNvSpPr>
                <p:nvPr/>
              </p:nvSpPr>
              <p:spPr bwMode="auto">
                <a:xfrm>
                  <a:off x="6346825" y="1412875"/>
                  <a:ext cx="2617788" cy="4817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130046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3413" b="1">
                      <a:solidFill>
                        <a:srgbClr val="C00000"/>
                      </a:solidFill>
                      <a:latin typeface="Tahoma" pitchFamily="34" charset="0"/>
                      <a:cs typeface="Tahoma" pitchFamily="34" charset="0"/>
                    </a:rPr>
                    <a:t>GİRİŞİMCİLER</a:t>
                  </a:r>
                </a:p>
              </p:txBody>
            </p:sp>
            <p:sp>
              <p:nvSpPr>
                <p:cNvPr id="39958" name="Metin kutusu 41"/>
                <p:cNvSpPr txBox="1">
                  <a:spLocks noChangeArrowheads="1"/>
                </p:cNvSpPr>
                <p:nvPr/>
              </p:nvSpPr>
              <p:spPr bwMode="auto">
                <a:xfrm>
                  <a:off x="3336067" y="5622799"/>
                  <a:ext cx="4206604" cy="4817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130046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3413" b="1">
                      <a:solidFill>
                        <a:srgbClr val="C00000"/>
                      </a:solidFill>
                      <a:latin typeface="Tahoma" pitchFamily="34" charset="0"/>
                      <a:cs typeface="Tahoma" pitchFamily="34" charset="0"/>
                    </a:rPr>
                    <a:t>ARACI KURULUŞLAR</a:t>
                  </a:r>
                </a:p>
              </p:txBody>
            </p:sp>
          </p:grpSp>
        </p:grpSp>
      </p:grpSp>
      <p:sp>
        <p:nvSpPr>
          <p:cNvPr id="39940" name="Rectangle 243"/>
          <p:cNvSpPr>
            <a:spLocks noChangeArrowheads="1"/>
          </p:cNvSpPr>
          <p:nvPr/>
        </p:nvSpPr>
        <p:spPr bwMode="auto">
          <a:xfrm>
            <a:off x="10491895" y="7057814"/>
            <a:ext cx="2024593" cy="35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tr-TR" sz="2276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Türev Ürünler</a:t>
            </a:r>
          </a:p>
        </p:txBody>
      </p:sp>
      <p:sp>
        <p:nvSpPr>
          <p:cNvPr id="3994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A14750-E53F-47FA-A9D4-62E1A4265808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325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9245" y="984391"/>
            <a:ext cx="12135555" cy="905370"/>
          </a:xfrm>
        </p:spPr>
        <p:txBody>
          <a:bodyPr/>
          <a:lstStyle/>
          <a:p>
            <a:pPr>
              <a:defRPr/>
            </a:pPr>
            <a:r>
              <a:rPr lang="en-US" kern="1200" dirty="0" err="1" smtClean="0">
                <a:latin typeface="Tahoma" pitchFamily="34" charset="0"/>
                <a:cs typeface="Tahoma" pitchFamily="34" charset="0"/>
              </a:rPr>
              <a:t>Yatırım</a:t>
            </a:r>
            <a:r>
              <a:rPr lang="tr-TR" kern="1200" dirty="0" smtClean="0">
                <a:latin typeface="Tahoma" pitchFamily="34" charset="0"/>
                <a:cs typeface="Tahoma" pitchFamily="34" charset="0"/>
              </a:rPr>
              <a:t> Kuruluşlar</a:t>
            </a:r>
            <a:r>
              <a:rPr lang="en-US" kern="1200" dirty="0" err="1" smtClean="0">
                <a:latin typeface="Tahoma" pitchFamily="34" charset="0"/>
                <a:cs typeface="Tahoma" pitchFamily="34" charset="0"/>
              </a:rPr>
              <a:t>ı</a:t>
            </a:r>
            <a:endParaRPr lang="en-US" kern="12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4294967295"/>
          </p:nvPr>
        </p:nvGraphicFramePr>
        <p:xfrm>
          <a:off x="942763" y="2018454"/>
          <a:ext cx="11704320" cy="694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804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1D917-EAA9-47AB-B7E3-3FE4AAB23B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Başlık 1"/>
          <p:cNvSpPr txBox="1">
            <a:spLocks/>
          </p:cNvSpPr>
          <p:nvPr/>
        </p:nvSpPr>
        <p:spPr bwMode="white">
          <a:xfrm>
            <a:off x="1043094" y="1040836"/>
            <a:ext cx="11501578" cy="80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1300460"/>
            <a:r>
              <a:rPr lang="tr-TR" sz="3982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Finansman Yöntemleri</a:t>
            </a:r>
            <a:endParaRPr lang="tr-TR" sz="2276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up 10"/>
          <p:cNvGrpSpPr/>
          <p:nvPr/>
        </p:nvGrpSpPr>
        <p:grpSpPr>
          <a:xfrm>
            <a:off x="1279420" y="2009281"/>
            <a:ext cx="2304000" cy="1536000"/>
            <a:chOff x="1512166" y="0"/>
            <a:chExt cx="2158999" cy="1079499"/>
          </a:xfrm>
        </p:grpSpPr>
        <p:sp>
          <p:nvSpPr>
            <p:cNvPr id="12" name="Yuvarlatılmış Dikdörtgen 11"/>
            <p:cNvSpPr/>
            <p:nvPr/>
          </p:nvSpPr>
          <p:spPr>
            <a:xfrm>
              <a:off x="1512166" y="0"/>
              <a:ext cx="2158999" cy="10794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Yuvarlatılmış Dikdörtgen 4"/>
            <p:cNvSpPr/>
            <p:nvPr/>
          </p:nvSpPr>
          <p:spPr>
            <a:xfrm>
              <a:off x="1543783" y="31617"/>
              <a:ext cx="2095765" cy="1016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62" tIns="18062" rIns="18062" bIns="18062" numCol="1" spcCol="1270" anchor="ctr" anchorCtr="0">
              <a:noAutofit/>
            </a:bodyPr>
            <a:lstStyle/>
            <a:p>
              <a:pPr algn="ctr" defTabSz="1264336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44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Sermaye Piyasası</a:t>
              </a:r>
            </a:p>
          </p:txBody>
        </p:sp>
      </p:grpSp>
      <p:grpSp>
        <p:nvGrpSpPr>
          <p:cNvPr id="3" name="Grup 14"/>
          <p:cNvGrpSpPr/>
          <p:nvPr/>
        </p:nvGrpSpPr>
        <p:grpSpPr>
          <a:xfrm>
            <a:off x="2610768" y="5305293"/>
            <a:ext cx="2304000" cy="1536000"/>
            <a:chOff x="5760646" y="819451"/>
            <a:chExt cx="2158999" cy="1079499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5760646" y="819451"/>
              <a:ext cx="2158999" cy="10794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Yuvarlatılmış Dikdörtgen 4"/>
            <p:cNvSpPr/>
            <p:nvPr/>
          </p:nvSpPr>
          <p:spPr>
            <a:xfrm>
              <a:off x="5792263" y="851068"/>
              <a:ext cx="2095765" cy="1016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62" tIns="18062" rIns="18062" bIns="18062" numCol="1" spcCol="1270" anchor="ctr" anchorCtr="0">
              <a:noAutofit/>
            </a:bodyPr>
            <a:lstStyle/>
            <a:p>
              <a:pPr algn="ctr" defTabSz="1264336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44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Borçlanma Aracı</a:t>
              </a:r>
            </a:p>
          </p:txBody>
        </p:sp>
      </p:grpSp>
      <p:grpSp>
        <p:nvGrpSpPr>
          <p:cNvPr id="4" name="Grup 17"/>
          <p:cNvGrpSpPr/>
          <p:nvPr/>
        </p:nvGrpSpPr>
        <p:grpSpPr>
          <a:xfrm>
            <a:off x="101945" y="5286446"/>
            <a:ext cx="2304000" cy="1536000"/>
            <a:chOff x="2355" y="1492249"/>
            <a:chExt cx="2158999" cy="1079499"/>
          </a:xfrm>
        </p:grpSpPr>
        <p:sp>
          <p:nvSpPr>
            <p:cNvPr id="19" name="Yuvarlatılmış Dikdörtgen 18"/>
            <p:cNvSpPr/>
            <p:nvPr/>
          </p:nvSpPr>
          <p:spPr>
            <a:xfrm>
              <a:off x="2355" y="1492249"/>
              <a:ext cx="2158999" cy="10794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Yuvarlatılmış Dikdörtgen 4"/>
            <p:cNvSpPr/>
            <p:nvPr/>
          </p:nvSpPr>
          <p:spPr>
            <a:xfrm>
              <a:off x="33972" y="1523866"/>
              <a:ext cx="2095765" cy="1016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62" tIns="18062" rIns="18062" bIns="18062" numCol="1" spcCol="1270" anchor="ctr" anchorCtr="0">
              <a:noAutofit/>
            </a:bodyPr>
            <a:lstStyle/>
            <a:p>
              <a:pPr algn="ctr" defTabSz="1264336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44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Hisse Senedi</a:t>
              </a:r>
            </a:p>
          </p:txBody>
        </p:sp>
      </p:grpSp>
      <p:grpSp>
        <p:nvGrpSpPr>
          <p:cNvPr id="6" name="Grup 20"/>
          <p:cNvGrpSpPr/>
          <p:nvPr/>
        </p:nvGrpSpPr>
        <p:grpSpPr>
          <a:xfrm>
            <a:off x="5179318" y="2054269"/>
            <a:ext cx="2304000" cy="1536000"/>
            <a:chOff x="3943" y="1177726"/>
            <a:chExt cx="3417093" cy="170854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Yuvarlatılmış Dikdörtgen 21"/>
            <p:cNvSpPr/>
            <p:nvPr/>
          </p:nvSpPr>
          <p:spPr>
            <a:xfrm>
              <a:off x="3943" y="1177726"/>
              <a:ext cx="3417093" cy="17085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Yuvarlatılmış Dikdörtgen 4"/>
            <p:cNvSpPr/>
            <p:nvPr/>
          </p:nvSpPr>
          <p:spPr>
            <a:xfrm>
              <a:off x="53985" y="1227768"/>
              <a:ext cx="3317009" cy="16084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62" tIns="18062" rIns="18062" bIns="18062" numCol="1" spcCol="1270" anchor="ctr" anchorCtr="0">
              <a:noAutofit/>
            </a:bodyPr>
            <a:lstStyle/>
            <a:p>
              <a:pPr algn="ctr" defTabSz="1264336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44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Bankacılık Sektörü</a:t>
              </a:r>
            </a:p>
          </p:txBody>
        </p:sp>
      </p:grpSp>
      <p:grpSp>
        <p:nvGrpSpPr>
          <p:cNvPr id="7" name="Grup 23"/>
          <p:cNvGrpSpPr/>
          <p:nvPr/>
        </p:nvGrpSpPr>
        <p:grpSpPr>
          <a:xfrm>
            <a:off x="5171052" y="5260306"/>
            <a:ext cx="2304000" cy="1536000"/>
            <a:chOff x="40455" y="0"/>
            <a:chExt cx="8127999" cy="40639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Yuvarlatılmış Dikdörtgen 24"/>
            <p:cNvSpPr/>
            <p:nvPr/>
          </p:nvSpPr>
          <p:spPr>
            <a:xfrm>
              <a:off x="40455" y="0"/>
              <a:ext cx="8127999" cy="40639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Yuvarlatılmış Dikdörtgen 4"/>
            <p:cNvSpPr/>
            <p:nvPr/>
          </p:nvSpPr>
          <p:spPr>
            <a:xfrm>
              <a:off x="159485" y="119030"/>
              <a:ext cx="7889939" cy="38259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62" tIns="18062" rIns="18062" bIns="18062" numCol="1" spcCol="1270" anchor="ctr" anchorCtr="0">
              <a:noAutofit/>
            </a:bodyPr>
            <a:lstStyle/>
            <a:p>
              <a:pPr algn="ctr" defTabSz="1264336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44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Krediler</a:t>
              </a:r>
            </a:p>
          </p:txBody>
        </p:sp>
      </p:grpSp>
      <p:cxnSp>
        <p:nvCxnSpPr>
          <p:cNvPr id="10" name="Düz Ok Bağlayıcısı 9"/>
          <p:cNvCxnSpPr>
            <a:stCxn id="22" idx="2"/>
            <a:endCxn id="25" idx="0"/>
          </p:cNvCxnSpPr>
          <p:nvPr/>
        </p:nvCxnSpPr>
        <p:spPr>
          <a:xfrm flipH="1">
            <a:off x="6323052" y="3590270"/>
            <a:ext cx="8266" cy="1670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irsek Bağlayıcısı 27"/>
          <p:cNvCxnSpPr>
            <a:stCxn id="12" idx="2"/>
            <a:endCxn id="19" idx="0"/>
          </p:cNvCxnSpPr>
          <p:nvPr/>
        </p:nvCxnSpPr>
        <p:spPr>
          <a:xfrm rot="5400000">
            <a:off x="972100" y="3827126"/>
            <a:ext cx="1741164" cy="11774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irsek Bağlayıcısı 30"/>
          <p:cNvCxnSpPr>
            <a:stCxn id="14" idx="2"/>
            <a:endCxn id="16" idx="0"/>
          </p:cNvCxnSpPr>
          <p:nvPr/>
        </p:nvCxnSpPr>
        <p:spPr>
          <a:xfrm rot="16200000" flipH="1">
            <a:off x="2194596" y="3737120"/>
            <a:ext cx="1804998" cy="13313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 26"/>
          <p:cNvGrpSpPr/>
          <p:nvPr/>
        </p:nvGrpSpPr>
        <p:grpSpPr>
          <a:xfrm>
            <a:off x="9062684" y="2054269"/>
            <a:ext cx="2304000" cy="1536000"/>
            <a:chOff x="1512166" y="0"/>
            <a:chExt cx="2158999" cy="1079499"/>
          </a:xfrm>
          <a:solidFill>
            <a:schemeClr val="accent1">
              <a:lumMod val="50000"/>
            </a:schemeClr>
          </a:solidFill>
        </p:grpSpPr>
        <p:sp>
          <p:nvSpPr>
            <p:cNvPr id="29" name="Yuvarlatılmış Dikdörtgen 28"/>
            <p:cNvSpPr/>
            <p:nvPr/>
          </p:nvSpPr>
          <p:spPr>
            <a:xfrm>
              <a:off x="1512166" y="0"/>
              <a:ext cx="2158999" cy="10794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Yuvarlatılmış Dikdörtgen 4"/>
            <p:cNvSpPr/>
            <p:nvPr/>
          </p:nvSpPr>
          <p:spPr>
            <a:xfrm>
              <a:off x="1543783" y="31617"/>
              <a:ext cx="2095765" cy="10162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62" tIns="18062" rIns="18062" bIns="18062" numCol="1" spcCol="1270" anchor="ctr" anchorCtr="0">
              <a:noAutofit/>
            </a:bodyPr>
            <a:lstStyle/>
            <a:p>
              <a:pPr algn="ctr" defTabSz="1264336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44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Diğer</a:t>
              </a:r>
            </a:p>
          </p:txBody>
        </p:sp>
      </p:grpSp>
      <p:grpSp>
        <p:nvGrpSpPr>
          <p:cNvPr id="11" name="Grup 32"/>
          <p:cNvGrpSpPr/>
          <p:nvPr/>
        </p:nvGrpSpPr>
        <p:grpSpPr>
          <a:xfrm>
            <a:off x="7814231" y="5215319"/>
            <a:ext cx="2304000" cy="1536000"/>
            <a:chOff x="40455" y="0"/>
            <a:chExt cx="8127999" cy="4063999"/>
          </a:xfrm>
          <a:solidFill>
            <a:schemeClr val="accent1">
              <a:lumMod val="50000"/>
            </a:schemeClr>
          </a:solidFill>
        </p:grpSpPr>
        <p:sp>
          <p:nvSpPr>
            <p:cNvPr id="34" name="Yuvarlatılmış Dikdörtgen 33"/>
            <p:cNvSpPr/>
            <p:nvPr/>
          </p:nvSpPr>
          <p:spPr>
            <a:xfrm>
              <a:off x="40455" y="0"/>
              <a:ext cx="8127999" cy="40639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Yuvarlatılmış Dikdörtgen 4"/>
            <p:cNvSpPr/>
            <p:nvPr/>
          </p:nvSpPr>
          <p:spPr>
            <a:xfrm>
              <a:off x="159485" y="119030"/>
              <a:ext cx="7889939" cy="38259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62" tIns="18062" rIns="18062" bIns="18062" numCol="1" spcCol="1270" anchor="ctr" anchorCtr="0">
              <a:noAutofit/>
            </a:bodyPr>
            <a:lstStyle/>
            <a:p>
              <a:pPr algn="ctr" defTabSz="1264336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44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Leasing</a:t>
              </a:r>
            </a:p>
          </p:txBody>
        </p:sp>
      </p:grpSp>
      <p:grpSp>
        <p:nvGrpSpPr>
          <p:cNvPr id="13" name="Grup 35"/>
          <p:cNvGrpSpPr/>
          <p:nvPr/>
        </p:nvGrpSpPr>
        <p:grpSpPr>
          <a:xfrm>
            <a:off x="9057604" y="7232262"/>
            <a:ext cx="2304000" cy="1536000"/>
            <a:chOff x="40455" y="0"/>
            <a:chExt cx="8127999" cy="4063999"/>
          </a:xfrm>
          <a:solidFill>
            <a:schemeClr val="accent1">
              <a:lumMod val="50000"/>
            </a:schemeClr>
          </a:solidFill>
        </p:grpSpPr>
        <p:sp>
          <p:nvSpPr>
            <p:cNvPr id="37" name="Yuvarlatılmış Dikdörtgen 36"/>
            <p:cNvSpPr/>
            <p:nvPr/>
          </p:nvSpPr>
          <p:spPr>
            <a:xfrm>
              <a:off x="40455" y="0"/>
              <a:ext cx="8127999" cy="40639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Yuvarlatılmış Dikdörtgen 4"/>
            <p:cNvSpPr/>
            <p:nvPr/>
          </p:nvSpPr>
          <p:spPr>
            <a:xfrm>
              <a:off x="159485" y="119030"/>
              <a:ext cx="7889939" cy="38259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62" tIns="18062" rIns="18062" bIns="18062" numCol="1" spcCol="1270" anchor="ctr" anchorCtr="0">
              <a:noAutofit/>
            </a:bodyPr>
            <a:lstStyle/>
            <a:p>
              <a:pPr algn="ctr" defTabSz="1264336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44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Diğer</a:t>
              </a:r>
            </a:p>
          </p:txBody>
        </p:sp>
      </p:grpSp>
      <p:grpSp>
        <p:nvGrpSpPr>
          <p:cNvPr id="15" name="Grup 38"/>
          <p:cNvGrpSpPr/>
          <p:nvPr/>
        </p:nvGrpSpPr>
        <p:grpSpPr>
          <a:xfrm>
            <a:off x="10505557" y="5177624"/>
            <a:ext cx="2304000" cy="1536000"/>
            <a:chOff x="40455" y="0"/>
            <a:chExt cx="8127999" cy="4063999"/>
          </a:xfrm>
          <a:solidFill>
            <a:schemeClr val="accent1">
              <a:lumMod val="50000"/>
            </a:schemeClr>
          </a:solidFill>
        </p:grpSpPr>
        <p:sp>
          <p:nvSpPr>
            <p:cNvPr id="40" name="Yuvarlatılmış Dikdörtgen 39"/>
            <p:cNvSpPr/>
            <p:nvPr/>
          </p:nvSpPr>
          <p:spPr>
            <a:xfrm>
              <a:off x="40455" y="0"/>
              <a:ext cx="8127999" cy="40639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Yuvarlatılmış Dikdörtgen 4"/>
            <p:cNvSpPr/>
            <p:nvPr/>
          </p:nvSpPr>
          <p:spPr>
            <a:xfrm>
              <a:off x="159485" y="119030"/>
              <a:ext cx="7889939" cy="38259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62" tIns="18062" rIns="18062" bIns="18062" numCol="1" spcCol="1270" anchor="ctr" anchorCtr="0">
              <a:noAutofit/>
            </a:bodyPr>
            <a:lstStyle/>
            <a:p>
              <a:pPr algn="ctr" defTabSz="1264336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44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Faktoring</a:t>
              </a:r>
            </a:p>
          </p:txBody>
        </p:sp>
      </p:grpSp>
      <p:cxnSp>
        <p:nvCxnSpPr>
          <p:cNvPr id="42" name="Dirsek Bağlayıcısı 41"/>
          <p:cNvCxnSpPr>
            <a:stCxn id="29" idx="2"/>
            <a:endCxn id="34" idx="0"/>
          </p:cNvCxnSpPr>
          <p:nvPr/>
        </p:nvCxnSpPr>
        <p:spPr>
          <a:xfrm rot="5400000">
            <a:off x="8777935" y="3778568"/>
            <a:ext cx="1625050" cy="12484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Dirsek Bağlayıcısı 44"/>
          <p:cNvCxnSpPr>
            <a:stCxn id="29" idx="2"/>
            <a:endCxn id="41" idx="0"/>
          </p:cNvCxnSpPr>
          <p:nvPr/>
        </p:nvCxnSpPr>
        <p:spPr>
          <a:xfrm rot="16200000" flipH="1">
            <a:off x="10119951" y="3685003"/>
            <a:ext cx="1632343" cy="144287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irsek Bağlayıcısı 47"/>
          <p:cNvCxnSpPr>
            <a:stCxn id="29" idx="2"/>
            <a:endCxn id="37" idx="0"/>
          </p:cNvCxnSpPr>
          <p:nvPr/>
        </p:nvCxnSpPr>
        <p:spPr>
          <a:xfrm rot="5400000">
            <a:off x="8391148" y="5408725"/>
            <a:ext cx="3641993" cy="5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6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9245" y="984392"/>
            <a:ext cx="12135555" cy="819574"/>
          </a:xfrm>
        </p:spPr>
        <p:txBody>
          <a:bodyPr/>
          <a:lstStyle/>
          <a:p>
            <a:pPr>
              <a:defRPr/>
            </a:pPr>
            <a:r>
              <a:rPr lang="tr-TR" dirty="0">
                <a:latin typeface="Tahoma" pitchFamily="34" charset="0"/>
                <a:cs typeface="Tahoma" pitchFamily="34" charset="0"/>
              </a:rPr>
              <a:t>Aracı Kuruluşların Sunduğu Hizmetler</a:t>
            </a:r>
            <a:endParaRPr lang="en-GB" kern="12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5" name="Diyagram 34"/>
          <p:cNvGraphicFramePr/>
          <p:nvPr/>
        </p:nvGraphicFramePr>
        <p:xfrm>
          <a:off x="562540" y="2009281"/>
          <a:ext cx="12186954" cy="6759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Metin kutusu 35"/>
          <p:cNvSpPr txBox="1"/>
          <p:nvPr/>
        </p:nvSpPr>
        <p:spPr>
          <a:xfrm>
            <a:off x="4043681" y="2278099"/>
            <a:ext cx="5120640" cy="31366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45756" indent="-245756" defTabSz="1300460" fontAlgn="base">
              <a:lnSpc>
                <a:spcPct val="120000"/>
              </a:lnSpc>
              <a:spcBef>
                <a:spcPct val="0"/>
              </a:spcBef>
              <a:spcAft>
                <a:spcPts val="427"/>
              </a:spcAft>
              <a:buSzPct val="100000"/>
              <a:buFont typeface="Tahoma" pitchFamily="34" charset="0"/>
              <a:buChar char="•"/>
              <a:defRPr/>
            </a:pPr>
            <a:r>
              <a:rPr kumimoji="1" lang="tr-TR" sz="2276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Alım Satım İşlemleri</a:t>
            </a:r>
          </a:p>
          <a:p>
            <a:pPr marL="767988" indent="-487672" defTabSz="1300460" fontAlgn="base">
              <a:lnSpc>
                <a:spcPct val="120000"/>
              </a:lnSpc>
              <a:spcBef>
                <a:spcPct val="0"/>
              </a:spcBef>
              <a:spcAft>
                <a:spcPts val="427"/>
              </a:spcAft>
              <a:buFont typeface="Wingdings" pitchFamily="2" charset="2"/>
              <a:buChar char="v"/>
              <a:defRPr/>
            </a:pPr>
            <a:r>
              <a:rPr lang="tr-TR" sz="2276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Hisse Senedi</a:t>
            </a:r>
          </a:p>
          <a:p>
            <a:pPr marL="767988" indent="-487672" defTabSz="13004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tr-TR" sz="2276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Tahvil Bono</a:t>
            </a:r>
          </a:p>
          <a:p>
            <a:pPr marL="767988" indent="-487672" defTabSz="13004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tr-TR" sz="2276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Yatırım Fonu</a:t>
            </a:r>
          </a:p>
          <a:p>
            <a:pPr marL="767988" indent="-487672" defTabSz="13004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tr-TR" sz="2276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Repo-Ters Repo</a:t>
            </a:r>
          </a:p>
          <a:p>
            <a:pPr marL="767988" indent="-487672" defTabSz="13004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tr-TR" sz="2276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Türev Ürünler</a:t>
            </a:r>
          </a:p>
          <a:p>
            <a:pPr marL="767988" indent="-487672" defTabSz="13004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tr-TR" sz="2276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Kaldıraçlı İşlemler (Foreks)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7750952" y="2278099"/>
            <a:ext cx="5253848" cy="23287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45756" indent="-245756" defTabSz="1300460" fontAlgn="base">
              <a:lnSpc>
                <a:spcPct val="120000"/>
              </a:lnSpc>
              <a:spcBef>
                <a:spcPct val="0"/>
              </a:spcBef>
              <a:spcAft>
                <a:spcPts val="427"/>
              </a:spcAft>
              <a:buSzPct val="100000"/>
              <a:buFont typeface="Tahoma" pitchFamily="34" charset="0"/>
              <a:buChar char="•"/>
              <a:defRPr/>
            </a:pPr>
            <a:r>
              <a:rPr kumimoji="1" lang="tr-TR" sz="2276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Kredili MK ve Açığa Satış </a:t>
            </a:r>
          </a:p>
          <a:p>
            <a:pPr marL="245756" indent="-245756" defTabSz="1300460" fontAlgn="base">
              <a:lnSpc>
                <a:spcPct val="120000"/>
              </a:lnSpc>
              <a:spcBef>
                <a:spcPct val="0"/>
              </a:spcBef>
              <a:spcAft>
                <a:spcPts val="427"/>
              </a:spcAft>
              <a:buSzPct val="100000"/>
              <a:buFont typeface="Tahoma" pitchFamily="34" charset="0"/>
              <a:buChar char="•"/>
              <a:defRPr/>
            </a:pPr>
            <a:r>
              <a:rPr kumimoji="1" lang="tr-TR" sz="2276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Yatırım Danışmanlığı</a:t>
            </a:r>
          </a:p>
          <a:p>
            <a:pPr marL="245756" indent="-245756" defTabSz="1300460" fontAlgn="base">
              <a:lnSpc>
                <a:spcPct val="120000"/>
              </a:lnSpc>
              <a:spcBef>
                <a:spcPct val="0"/>
              </a:spcBef>
              <a:spcAft>
                <a:spcPts val="427"/>
              </a:spcAft>
              <a:buSzPct val="100000"/>
              <a:buFont typeface="Tahoma" pitchFamily="34" charset="0"/>
              <a:buChar char="•"/>
              <a:defRPr/>
            </a:pPr>
            <a:r>
              <a:rPr kumimoji="1" lang="tr-TR" sz="2276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Portföy Yönetimi</a:t>
            </a:r>
          </a:p>
          <a:p>
            <a:pPr marL="245756" indent="-245756" defTabSz="1300460" fontAlgn="base">
              <a:lnSpc>
                <a:spcPct val="120000"/>
              </a:lnSpc>
              <a:spcBef>
                <a:spcPct val="0"/>
              </a:spcBef>
              <a:spcAft>
                <a:spcPts val="427"/>
              </a:spcAft>
              <a:buSzPct val="100000"/>
              <a:buFont typeface="Tahoma" pitchFamily="34" charset="0"/>
              <a:buChar char="•"/>
              <a:defRPr/>
            </a:pPr>
            <a:r>
              <a:rPr kumimoji="1" lang="tr-TR" sz="2276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Araştırma</a:t>
            </a:r>
          </a:p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276" b="1" dirty="0">
              <a:solidFill>
                <a:srgbClr val="1734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37" name="Metin kutusu 37"/>
          <p:cNvSpPr txBox="1">
            <a:spLocks noChangeArrowheads="1"/>
          </p:cNvSpPr>
          <p:nvPr/>
        </p:nvSpPr>
        <p:spPr bwMode="auto">
          <a:xfrm>
            <a:off x="3930792" y="5303521"/>
            <a:ext cx="8624711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300460" fontAlgn="base">
              <a:spcBef>
                <a:spcPct val="0"/>
              </a:spcBef>
              <a:spcAft>
                <a:spcPct val="0"/>
              </a:spcAft>
            </a:pPr>
            <a:r>
              <a:rPr lang="tr-TR" sz="3413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Kurumsal Müşterilere Özel Hizmetler </a:t>
            </a:r>
            <a:endParaRPr lang="en-GB" sz="3413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7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TÜRKİYE SERMAYE PİYASA</a:t>
            </a:r>
            <a:r>
              <a:rPr lang="tr-TR" sz="2800" dirty="0" smtClean="0"/>
              <a:t>LARI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029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BIST-100 ENDEKSİ VE İŞLEM HACMİ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15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16000" y="80772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Borsa </a:t>
            </a:r>
            <a:r>
              <a:rPr lang="tr-TR" sz="1600" dirty="0"/>
              <a:t>İ</a:t>
            </a:r>
            <a:r>
              <a:rPr lang="tr-TR" sz="1600" dirty="0" smtClean="0"/>
              <a:t>stanbul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68" y="1367146"/>
            <a:ext cx="11430000" cy="64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2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BORSA İSTANBUL PİYASA DEĞERİ (MİLYAR TL)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16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16000" y="80772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Borsa </a:t>
            </a:r>
            <a:r>
              <a:rPr lang="tr-TR" sz="1600" dirty="0"/>
              <a:t>İ</a:t>
            </a:r>
            <a:r>
              <a:rPr lang="tr-TR" sz="1600" dirty="0" smtClean="0"/>
              <a:t>stanbul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904999"/>
            <a:ext cx="11353800" cy="629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7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BORSA İSTANBUL PİYASA DEĞERİ SEKTÖREL DAĞILIM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17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92200" y="814197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Borsa </a:t>
            </a:r>
            <a:r>
              <a:rPr lang="tr-TR" sz="1600" dirty="0"/>
              <a:t>İ</a:t>
            </a:r>
            <a:r>
              <a:rPr lang="tr-TR" sz="1600" dirty="0" smtClean="0"/>
              <a:t>stanbul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9" y="1610638"/>
            <a:ext cx="11506200" cy="65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PİYASA DEĞERİ* (2017, MİLYAR $)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18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939800" y="8153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WFE</a:t>
            </a:r>
            <a:endParaRPr lang="en-US" sz="1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740400" y="8001000"/>
            <a:ext cx="647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1600" dirty="0" smtClean="0"/>
              <a:t>*</a:t>
            </a:r>
            <a:r>
              <a:rPr lang="tr-TR" sz="1600" dirty="0"/>
              <a:t> </a:t>
            </a:r>
            <a:r>
              <a:rPr lang="tr-TR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WFE tanımı yatırım fonları, borsa yatırım fonları, yatırım </a:t>
            </a:r>
            <a:r>
              <a:rPr lang="tr-TR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ortaklıkları, </a:t>
            </a:r>
            <a:r>
              <a:rPr lang="tr-TR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kote olmayan şirketleri ve holding şirketlerini içermemektedir.</a:t>
            </a:r>
            <a:endParaRPr lang="tr-T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Wingdings" charset="2"/>
              <a:buNone/>
            </a:pP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682253"/>
            <a:ext cx="10972800" cy="59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7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PİYASA DEĞERİ/GSYH (2017)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19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950836" y="8308428"/>
            <a:ext cx="2667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WFE, IMF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550400" y="80010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*Yalnızca ana pazarlar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32" y="1230687"/>
            <a:ext cx="11590068" cy="6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7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B9D95C-8DC1-47E3-8602-8701FC5ED03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5120" dirty="0">
                <a:latin typeface="Times New Roman" pitchFamily="18" charset="0"/>
                <a:cs typeface="Times New Roman" pitchFamily="18" charset="0"/>
              </a:rPr>
              <a:t>Finans Sektörü I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Bankacılık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Ticari Bankacılık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Kalkınma Bankacılığı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Merkez Bankacılığı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Yatırım Bankacılığı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Katılım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Bankacılı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ğı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280162" y="7845779"/>
            <a:ext cx="10737363" cy="101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tr-TR" sz="1991" dirty="0">
                <a:solidFill>
                  <a:srgbClr val="17347D"/>
                </a:solidFill>
                <a:latin typeface="Times New Roman" pitchFamily="18" charset="0"/>
                <a:cs typeface="Times New Roman" pitchFamily="18" charset="0"/>
              </a:rPr>
              <a:t>Kurumsal Bankacılık, Bireysel Bankacılık, Kredi, Kredi Pazarlama, Fon Yönetimi, Şube Bankacılığı,</a:t>
            </a:r>
          </a:p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tr-TR" sz="1991" dirty="0">
                <a:solidFill>
                  <a:srgbClr val="17347D"/>
                </a:solidFill>
                <a:latin typeface="Times New Roman" pitchFamily="18" charset="0"/>
                <a:cs typeface="Times New Roman" pitchFamily="18" charset="0"/>
              </a:rPr>
              <a:t>Operasyon, İç Denetim, Risk Yönetimi, Hukuk, Uyum (Compliance), Müşteri Hizmetleri, Information </a:t>
            </a:r>
          </a:p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tr-TR" sz="1991" dirty="0">
                <a:solidFill>
                  <a:srgbClr val="17347D"/>
                </a:solidFill>
                <a:latin typeface="Times New Roman" pitchFamily="18" charset="0"/>
                <a:cs typeface="Times New Roman" pitchFamily="18" charset="0"/>
              </a:rPr>
              <a:t>Technology, İnsan Kaynakları</a:t>
            </a:r>
          </a:p>
        </p:txBody>
      </p:sp>
    </p:spTree>
    <p:extLst>
      <p:ext uri="{BB962C8B-B14F-4D97-AF65-F5344CB8AC3E}">
        <p14:creationId xmlns:p14="http://schemas.microsoft.com/office/powerpoint/2010/main" val="135371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BORSALARA KOTE OLAN ŞİRKET SAYISI (2017)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20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63600" y="83820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WFE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900917" y="8330732"/>
            <a:ext cx="604069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00A7E1"/>
              </a:buClr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</a:rPr>
              <a:t>Borsa yatırım 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</a:rPr>
              <a:t>fonları ve menkul kıymet yatırım ortaklıkları hariç.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50" y="1524000"/>
            <a:ext cx="10896600" cy="61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7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cap="none" dirty="0" smtClean="0"/>
              <a:t>BORSA İSTANBUL PAY PİYASASINA KOTE OLAN MENKUL KIYMET SAYISI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21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14730" y="8153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Borsa </a:t>
            </a:r>
            <a:r>
              <a:rPr lang="tr-TR" sz="1600" dirty="0"/>
              <a:t>İ</a:t>
            </a:r>
            <a:r>
              <a:rPr lang="tr-TR" sz="1600" dirty="0" smtClean="0"/>
              <a:t>stanbul</a:t>
            </a:r>
            <a:endParaRPr lang="en-US" sz="16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045200" y="77343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1600" i="1" dirty="0"/>
              <a:t>Şirketler: Ulusal Pazar, GYO ve Girişim </a:t>
            </a:r>
            <a:r>
              <a:rPr lang="tr-TR" sz="1600" i="1" dirty="0" smtClean="0"/>
              <a:t>Sermayesi şirketleri  </a:t>
            </a:r>
            <a:endParaRPr lang="tr-TR" sz="1600" i="1" dirty="0"/>
          </a:p>
          <a:p>
            <a:pPr marL="0" indent="0" algn="r">
              <a:buNone/>
            </a:pPr>
            <a:r>
              <a:rPr lang="tr-TR" sz="1600" i="1" dirty="0"/>
              <a:t>Diğer Şirketler: İkinci Ulusal Pazar, Gözaltı Pazarı, Gelişen İşletmeler Piyasası ve Serbest İşlem </a:t>
            </a:r>
            <a:r>
              <a:rPr lang="tr-TR" sz="1600" i="1" dirty="0" smtClean="0"/>
              <a:t>Platformu şirketleri </a:t>
            </a:r>
            <a:endParaRPr lang="tr-TR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03" y="1578970"/>
            <a:ext cx="11282392" cy="61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2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BORSA İSTANBUL PAY PİYASASI İŞLEM HACMİ (MİLYAR TL)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22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92200" y="8153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Borsa </a:t>
            </a:r>
            <a:r>
              <a:rPr lang="tr-TR" sz="1600" dirty="0"/>
              <a:t>İ</a:t>
            </a:r>
            <a:r>
              <a:rPr lang="tr-TR" sz="1600" dirty="0" smtClean="0"/>
              <a:t>stanbul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676400"/>
            <a:ext cx="10896600" cy="61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8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PAY SENEDİ İŞLEM HACMİ (2017, MİLYAR $)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23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92200" y="8153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WFE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9" y="1540945"/>
            <a:ext cx="11811000" cy="65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4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cap="none" dirty="0" smtClean="0"/>
              <a:t>HİSSE SENEDİ PİYASALARINDA </a:t>
            </a:r>
            <a:r>
              <a:rPr lang="tr-TR" cap="none" dirty="0"/>
              <a:t>DEVİR HIZI  </a:t>
            </a:r>
            <a:r>
              <a:rPr lang="tr-TR" cap="none" dirty="0" smtClean="0"/>
              <a:t>(2017, İşlem </a:t>
            </a:r>
            <a:r>
              <a:rPr lang="tr-TR" cap="none" dirty="0"/>
              <a:t>Hacmi/Piyasa Değeri</a:t>
            </a:r>
            <a:r>
              <a:rPr lang="tr-TR" cap="none" dirty="0" smtClean="0"/>
              <a:t>)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24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92200" y="8153400"/>
            <a:ext cx="3352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WFE, Borsa İstanbul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09" y="1276865"/>
            <a:ext cx="12115800" cy="68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1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25</a:t>
            </a:fld>
            <a:endParaRPr lang="en-US"/>
          </a:p>
        </p:txBody>
      </p:sp>
      <p:sp>
        <p:nvSpPr>
          <p:cNvPr id="8" name="Metin kutusu 7"/>
          <p:cNvSpPr txBox="1"/>
          <p:nvPr/>
        </p:nvSpPr>
        <p:spPr>
          <a:xfrm>
            <a:off x="2362448" y="5867400"/>
            <a:ext cx="16886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BANKA</a:t>
            </a:r>
            <a:endParaRPr lang="tr-TR" sz="2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VADELİ İŞLEM HACMİ </a:t>
            </a:r>
            <a:r>
              <a:rPr lang="en-US" dirty="0"/>
              <a:t>(</a:t>
            </a:r>
            <a:r>
              <a:rPr lang="en-US" dirty="0" smtClean="0"/>
              <a:t>20</a:t>
            </a:r>
            <a:r>
              <a:rPr lang="tr-TR" dirty="0" smtClean="0"/>
              <a:t>17</a:t>
            </a:r>
            <a:r>
              <a:rPr lang="en-US" dirty="0" smtClean="0"/>
              <a:t>, </a:t>
            </a:r>
            <a:r>
              <a:rPr lang="tr-TR" dirty="0" smtClean="0"/>
              <a:t>MILYAR</a:t>
            </a:r>
            <a:r>
              <a:rPr lang="en-US" dirty="0" smtClean="0"/>
              <a:t> </a:t>
            </a:r>
            <a:r>
              <a:rPr lang="en-US" dirty="0"/>
              <a:t>$)</a:t>
            </a:r>
            <a:endParaRPr lang="tr-T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2"/>
          </p:nvPr>
        </p:nvSpPr>
        <p:spPr>
          <a:xfrm>
            <a:off x="1016000" y="8335108"/>
            <a:ext cx="11125199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dirty="0" smtClean="0"/>
              <a:t>Kaynak: WFE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99" y="1566533"/>
            <a:ext cx="11963400" cy="67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1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BORSA </a:t>
            </a:r>
            <a:r>
              <a:rPr lang="tr-TR" dirty="0" err="1" smtClean="0"/>
              <a:t>İstanbul’A</a:t>
            </a:r>
            <a:r>
              <a:rPr lang="tr-TR" dirty="0" smtClean="0"/>
              <a:t> KOTE OLAN ÖZEL SEKTÖR BORÇLANMA ARACI SAYISI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26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16000" y="814197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WFE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9" y="1878102"/>
            <a:ext cx="11125200" cy="60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</a:t>
            </a:r>
            <a:r>
              <a:rPr lang="tr-TR" dirty="0"/>
              <a:t>SEKTÖR </a:t>
            </a:r>
            <a:r>
              <a:rPr lang="tr-TR" dirty="0" smtClean="0"/>
              <a:t>BORÇLANMA ARACI </a:t>
            </a:r>
            <a:r>
              <a:rPr lang="tr-TR" dirty="0"/>
              <a:t>SAYISI </a:t>
            </a:r>
            <a:r>
              <a:rPr lang="en-US" dirty="0"/>
              <a:t>(</a:t>
            </a:r>
            <a:r>
              <a:rPr lang="tr-TR" dirty="0" smtClean="0"/>
              <a:t>2017</a:t>
            </a:r>
            <a:r>
              <a:rPr lang="en-US" dirty="0" smtClean="0"/>
              <a:t>)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27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1461" y="8153400"/>
            <a:ext cx="11125199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dirty="0" smtClean="0"/>
              <a:t>Kaynak: WFE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447800"/>
            <a:ext cx="11375845" cy="63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3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YATIRIM KURULUŞLARI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3178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PİYASALARDAKİ İLK ON </a:t>
            </a:r>
            <a:r>
              <a:rPr lang="tr-TR" dirty="0" smtClean="0"/>
              <a:t>YATIRIM KURULUŞU </a:t>
            </a:r>
            <a:r>
              <a:rPr lang="tr-TR" dirty="0"/>
              <a:t>(</a:t>
            </a:r>
            <a:r>
              <a:rPr lang="tr-TR" dirty="0" smtClean="0"/>
              <a:t>2018/03)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29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18540" y="7848600"/>
            <a:ext cx="921766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Borsa İstanbul, TSPB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44" y="1524000"/>
            <a:ext cx="11963400" cy="56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1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ayt Numarası Yer Tutucusu 1"/>
          <p:cNvSpPr txBox="1">
            <a:spLocks noGrp="1"/>
          </p:cNvSpPr>
          <p:nvPr/>
        </p:nvSpPr>
        <p:spPr bwMode="auto">
          <a:xfrm>
            <a:off x="9320107" y="9272695"/>
            <a:ext cx="3034453" cy="5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1300460" fontAlgn="base">
              <a:spcBef>
                <a:spcPct val="0"/>
              </a:spcBef>
              <a:spcAft>
                <a:spcPct val="0"/>
              </a:spcAft>
            </a:pPr>
            <a:fld id="{616255DB-EEDC-4A8C-BE52-12300D8B9EBF}" type="slidenum">
              <a:rPr lang="en-US" sz="1564">
                <a:solidFill>
                  <a:srgbClr val="000080"/>
                </a:solidFill>
                <a:latin typeface="Tahoma" pitchFamily="34" charset="0"/>
                <a:cs typeface="Tahoma" pitchFamily="34" charset="0"/>
              </a:rPr>
              <a:pPr algn="r" defTabSz="130046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564">
              <a:solidFill>
                <a:srgbClr val="00008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5120" dirty="0">
                <a:latin typeface="Times New Roman" pitchFamily="18" charset="0"/>
                <a:cs typeface="Times New Roman" pitchFamily="18" charset="0"/>
              </a:rPr>
              <a:t>Finans Sektörü II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Sermaye Piyasası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Yatırım Bankacılığı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Yatırım Danışmanlığı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Aracılık İşlemleri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Portföy Yönetimi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Bireysel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Emeklilik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dirty="0" smtClean="0"/>
          </a:p>
          <a:p>
            <a:pPr>
              <a:buFont typeface="Wingdings" pitchFamily="2" charset="2"/>
              <a:buNone/>
            </a:pPr>
            <a:r>
              <a:rPr lang="tr-TR" sz="1991" dirty="0"/>
              <a:t>	</a:t>
            </a:r>
            <a:r>
              <a:rPr lang="tr-TR" sz="1991" dirty="0">
                <a:latin typeface="Times New Roman" pitchFamily="18" charset="0"/>
                <a:cs typeface="Times New Roman" pitchFamily="18" charset="0"/>
              </a:rPr>
              <a:t>Kurumsal Finansman, Yatırım Danışmanlığı, Türev İşlemler, Borsa, Halka Arzlar, Bono/Tahvil İşlemleri, Hisse Senedi Kredisi, Kredi, İç Denetim, Risk Yönetimi, Hukuk, Uyum (Compliance), Müşteri Hizmetleri, Fon Yönetimi, Portföy Yönetimi, Yatırım Danışmanlığı</a:t>
            </a:r>
          </a:p>
        </p:txBody>
      </p:sp>
    </p:spTree>
    <p:extLst>
      <p:ext uri="{BB962C8B-B14F-4D97-AF65-F5344CB8AC3E}">
        <p14:creationId xmlns:p14="http://schemas.microsoft.com/office/powerpoint/2010/main" val="363647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 SENEDİ HALKA ARZLAR</a:t>
            </a:r>
            <a:r>
              <a:rPr lang="tr-TR" dirty="0"/>
              <a:t>I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30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16000" y="8153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Borsa İstanbul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752600"/>
            <a:ext cx="11049000" cy="62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SEKTÖR BORÇLANMA ARACI </a:t>
            </a:r>
            <a:r>
              <a:rPr lang="tr-TR" dirty="0"/>
              <a:t>İHRAÇLARI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31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16000" y="8153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Borsa İstanbul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811335"/>
            <a:ext cx="11049000" cy="60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6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KURUMSAL YATIRIMCILARIN PORTFÖY BÜYÜKLÜĞÜ</a:t>
            </a:r>
            <a:r>
              <a:rPr lang="en-US" dirty="0"/>
              <a:t> (</a:t>
            </a:r>
            <a:r>
              <a:rPr lang="tr-TR" dirty="0"/>
              <a:t>MİLYAR</a:t>
            </a:r>
            <a:r>
              <a:rPr lang="en-US" dirty="0"/>
              <a:t> </a:t>
            </a:r>
            <a:r>
              <a:rPr lang="tr-TR" dirty="0"/>
              <a:t>TL</a:t>
            </a:r>
            <a:r>
              <a:rPr lang="en-US" dirty="0"/>
              <a:t>)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32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16000" y="8153400"/>
            <a:ext cx="3733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Borsa İstanbul, TSPB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371600"/>
            <a:ext cx="11247887" cy="65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7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2191999" cy="600075"/>
          </a:xfrm>
        </p:spPr>
        <p:txBody>
          <a:bodyPr>
            <a:normAutofit/>
          </a:bodyPr>
          <a:lstStyle/>
          <a:p>
            <a:r>
              <a:rPr lang="en-US" dirty="0" smtClean="0"/>
              <a:t>BİREYSEL</a:t>
            </a:r>
            <a:r>
              <a:rPr lang="tr-TR" dirty="0" smtClean="0"/>
              <a:t> </a:t>
            </a:r>
            <a:r>
              <a:rPr lang="tr-TR" dirty="0"/>
              <a:t>EMEKLİLİK SİSTEMİ KATILIMCILARI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33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16000" y="815340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 smtClean="0"/>
              <a:t>Kaynak: EGM</a:t>
            </a:r>
            <a:endParaRPr lang="tr-TR" sz="16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733801" y="8153400"/>
            <a:ext cx="90170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tr-TR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EYF: Emeklilik Yatırım </a:t>
            </a:r>
            <a:r>
              <a:rPr lang="tr-TR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tr-TR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</a:t>
            </a:r>
          </a:p>
          <a:p>
            <a:pPr algn="r"/>
            <a:r>
              <a:rPr lang="tr-TR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OKS: </a:t>
            </a:r>
            <a:r>
              <a:rPr lang="tr-TR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tr-TR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tomatik </a:t>
            </a:r>
            <a:r>
              <a:rPr lang="tr-TR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tr-TR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atılım</a:t>
            </a:r>
          </a:p>
          <a:p>
            <a:pPr algn="r"/>
            <a:r>
              <a:rPr lang="tr-TR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Portföy büyüklüğü devlet katkılarını içermektedir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78" y="1529488"/>
            <a:ext cx="10438442" cy="60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9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ARACI KURUMLARIN ÇALIŞAN SAYISI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34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16000" y="8153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TSPB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870361"/>
            <a:ext cx="11277600" cy="63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2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PORTFÖY </a:t>
            </a:r>
            <a:r>
              <a:rPr lang="tr-TR" dirty="0" smtClean="0"/>
              <a:t>YÖNETİM </a:t>
            </a:r>
            <a:r>
              <a:rPr lang="tr-TR" dirty="0"/>
              <a:t>ŞİRKETLERİNİN ÇALIŞAN SAYISI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35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16000" y="8153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TSPB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828643"/>
            <a:ext cx="11125200" cy="60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4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BANKALARIN </a:t>
            </a:r>
            <a:r>
              <a:rPr lang="tr-TR" dirty="0"/>
              <a:t>ÇALIŞAN SAYISI</a:t>
            </a:r>
            <a:endParaRPr lang="tr-TR" cap="none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36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16000" y="8153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1028700" indent="-57150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4287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8859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2343150" indent="-514350" algn="l" defTabSz="457200" rtl="0" eaLnBrk="1" latinLnBrk="0" hangingPunct="1">
              <a:spcBef>
                <a:spcPct val="20000"/>
              </a:spcBef>
              <a:buClr>
                <a:srgbClr val="00A7E1"/>
              </a:buClr>
              <a:buFont typeface="Wingdings" charset="2"/>
              <a:buAutoNum type="arabicPlain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tr-TR" sz="1600" dirty="0" smtClean="0"/>
              <a:t>Kaynak: BDDK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600200"/>
            <a:ext cx="11582400" cy="64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6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YATIRIMCI PROFİLİ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6106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30 Yıl Süren Enlasyon/Krizler Ortamının Yarattığı Sorunlar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60371" y="2301304"/>
            <a:ext cx="11408245" cy="6555468"/>
          </a:xfrm>
          <a:prstGeom prst="rect">
            <a:avLst/>
          </a:prstGeom>
        </p:spPr>
        <p:txBody>
          <a:bodyPr/>
          <a:lstStyle/>
          <a:p>
            <a:pPr marL="225080" indent="-225080">
              <a:lnSpc>
                <a:spcPct val="150000"/>
              </a:lnSpc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Tasarruf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Alışkanlıklarımız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Bozuldu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/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Az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Tasarruf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Ediyoruz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;</a:t>
            </a:r>
          </a:p>
          <a:p>
            <a:pPr marL="225080" indent="-225080">
              <a:lnSpc>
                <a:spcPct val="150000"/>
              </a:lnSpc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Finansal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Planlama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/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Bütçe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Yapmayı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Bilmiyoruz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;</a:t>
            </a:r>
          </a:p>
          <a:p>
            <a:pPr marL="225080" indent="-225080">
              <a:lnSpc>
                <a:spcPct val="150000"/>
              </a:lnSpc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Kendimize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Ait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Olmayan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Paralarla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İhtiyacımız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Olmayan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Şeyleri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Alıyor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,  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Borç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İçinde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Yüzüyoruz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;</a:t>
            </a:r>
          </a:p>
          <a:p>
            <a:pPr marL="225080" indent="-225080">
              <a:lnSpc>
                <a:spcPct val="150000"/>
              </a:lnSpc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Düzenli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Birikim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Yap(a)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mıyoruz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;</a:t>
            </a:r>
          </a:p>
          <a:p>
            <a:pPr marL="225080" indent="-225080">
              <a:lnSpc>
                <a:spcPct val="150000"/>
              </a:lnSpc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Piyasa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Risklerini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Yeterince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Tanımıyoruz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,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Sağlıklı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Varlık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Dağılımı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Yapamıyoruz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;</a:t>
            </a:r>
          </a:p>
          <a:p>
            <a:pPr marL="225080" indent="-225080">
              <a:lnSpc>
                <a:spcPct val="150000"/>
              </a:lnSpc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Birikimlerimizi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Ağırlıklı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Olarak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Kısa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Vadeli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Enstrümanlarda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Değerlendiriyor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,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Verimsiz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Yatırımlar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Yapıyoruz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. </a:t>
            </a:r>
          </a:p>
          <a:p>
            <a:pPr marL="225080" indent="-225080">
              <a:buClr>
                <a:srgbClr val="0064A7"/>
              </a:buClr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754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1980 – 2018  Arasında Yaşanan Krizler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4334" y="1676400"/>
            <a:ext cx="5073666" cy="7239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1980 24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Ocak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Kararları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		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1982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Bankerler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1990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Körfez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1994 Nisan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	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1997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Asya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1998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Rusya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1999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Bankacılık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		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2000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Kasım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			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2001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Şubat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			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2008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Küresel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Ekonomik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2013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Suriye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M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ülteciler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2014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Ekonomik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2015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Rusya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Uçak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Krizi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2016 15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Temmuz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Darbesi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21200" y="1676400"/>
            <a:ext cx="4800600" cy="53585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Clr>
                <a:srgbClr val="0064A7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%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100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Devalüasyon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 marL="0" indent="0">
              <a:buClr>
                <a:srgbClr val="0064A7"/>
              </a:buClr>
              <a:buNone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 marL="0" indent="0">
              <a:buClr>
                <a:srgbClr val="0064A7"/>
              </a:buClr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  <a:p>
            <a:pPr marL="285750" indent="-285750">
              <a:buClr>
                <a:srgbClr val="0064A7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IMF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Stand-by</a:t>
            </a:r>
          </a:p>
          <a:p>
            <a:pPr marL="285750" indent="-285750">
              <a:buClr>
                <a:srgbClr val="0064A7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Gecelik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Faiz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% 7000</a:t>
            </a:r>
          </a:p>
          <a:p>
            <a:pPr marL="285750" indent="-285750">
              <a:buClr>
                <a:srgbClr val="0064A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Kara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Çarşamba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 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(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Sezer / Ecevit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krizi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</a:rPr>
              <a:t>)</a:t>
            </a:r>
          </a:p>
          <a:p>
            <a:pPr>
              <a:buClr>
                <a:srgbClr val="0064A7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9400" y="1676400"/>
            <a:ext cx="35713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64A7"/>
              </a:buClr>
            </a:pP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Turgut</a:t>
            </a: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Özal’ın</a:t>
            </a: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Vefatı</a:t>
            </a:r>
            <a:endParaRPr lang="en-US" sz="2000" b="1" i="1" dirty="0">
              <a:solidFill>
                <a:srgbClr val="FF0000"/>
              </a:solidFill>
              <a:latin typeface="Gill Sans Ligh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0064A7"/>
              </a:buClr>
            </a:pPr>
            <a:r>
              <a:rPr lang="en-US" sz="2000" b="1" i="1" dirty="0" err="1" smtClean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Bakan</a:t>
            </a:r>
            <a:r>
              <a:rPr lang="en-US" sz="2000" b="1" i="1" dirty="0" smtClean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Hikmet</a:t>
            </a: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Uluğbay’ın</a:t>
            </a: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İntihar</a:t>
            </a:r>
            <a:r>
              <a:rPr lang="en-US" sz="2000" b="1" i="1" dirty="0" smtClean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Girişimi</a:t>
            </a:r>
            <a:endParaRPr lang="en-US" sz="2000" b="1" i="1" dirty="0">
              <a:solidFill>
                <a:srgbClr val="FF0000"/>
              </a:solidFill>
              <a:latin typeface="Gill Sans Ligh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0064A7"/>
              </a:buClr>
            </a:pP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1999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Depremi</a:t>
            </a:r>
            <a:endParaRPr lang="en-US" sz="2000" b="1" i="1" dirty="0">
              <a:solidFill>
                <a:srgbClr val="FF0000"/>
              </a:solidFill>
              <a:latin typeface="Gill Sans Ligh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0064A7"/>
              </a:buClr>
            </a:pP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Sayısız</a:t>
            </a: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Terör</a:t>
            </a: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Olayı</a:t>
            </a:r>
            <a:endParaRPr lang="en-US" sz="2000" b="1" i="1" dirty="0">
              <a:solidFill>
                <a:srgbClr val="FF0000"/>
              </a:solidFill>
              <a:latin typeface="Gill Sans Ligh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0064A7"/>
              </a:buClr>
            </a:pP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Batan</a:t>
            </a: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Bankalar</a:t>
            </a:r>
            <a:endParaRPr lang="en-US" sz="2000" b="1" i="1" dirty="0">
              <a:solidFill>
                <a:srgbClr val="FF0000"/>
              </a:solidFill>
              <a:latin typeface="Gill Sans Ligh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0064A7"/>
              </a:buClr>
            </a:pP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Borsa’da</a:t>
            </a: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İşlem</a:t>
            </a: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Sırası</a:t>
            </a: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Kapanan</a:t>
            </a: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Hisseler</a:t>
            </a:r>
            <a:endParaRPr lang="en-US" sz="2000" b="1" i="1" dirty="0">
              <a:solidFill>
                <a:srgbClr val="FF0000"/>
              </a:solidFill>
              <a:latin typeface="Gill Sans Ligh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0064A7"/>
              </a:buClr>
            </a:pP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11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Eylül</a:t>
            </a:r>
            <a:r>
              <a:rPr lang="en-US" sz="2000" b="1" i="1" dirty="0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Gill Sans Light"/>
                <a:cs typeface="Times New Roman" panose="02020603050405020304" pitchFamily="18" charset="0"/>
              </a:rPr>
              <a:t>Saldırısı</a:t>
            </a:r>
            <a:endParaRPr lang="en-US" sz="2000" b="1" i="1" dirty="0">
              <a:solidFill>
                <a:srgbClr val="FF0000"/>
              </a:solidFill>
              <a:latin typeface="Gill Sans Ligh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601" y="8402890"/>
            <a:ext cx="579779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9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ayt Numarası Yer Tutucusu 1"/>
          <p:cNvSpPr txBox="1">
            <a:spLocks noGrp="1"/>
          </p:cNvSpPr>
          <p:nvPr/>
        </p:nvSpPr>
        <p:spPr bwMode="auto">
          <a:xfrm>
            <a:off x="9320107" y="9272695"/>
            <a:ext cx="3034453" cy="5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1300460" fontAlgn="base">
              <a:spcBef>
                <a:spcPct val="0"/>
              </a:spcBef>
              <a:spcAft>
                <a:spcPct val="0"/>
              </a:spcAft>
            </a:pPr>
            <a:fld id="{AEC54360-E195-46F0-A74D-190C015220FC}" type="slidenum">
              <a:rPr lang="en-US" sz="1564">
                <a:solidFill>
                  <a:srgbClr val="000080"/>
                </a:solidFill>
                <a:latin typeface="Tahoma" pitchFamily="34" charset="0"/>
                <a:cs typeface="Tahoma" pitchFamily="34" charset="0"/>
              </a:rPr>
              <a:pPr algn="r" defTabSz="130046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564">
              <a:solidFill>
                <a:srgbClr val="00008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5120" dirty="0">
                <a:latin typeface="Times New Roman" pitchFamily="18" charset="0"/>
                <a:cs typeface="Times New Roman" pitchFamily="18" charset="0"/>
              </a:rPr>
              <a:t>Finans Sektörü III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Bankacılık Dışı Finansal Hizmetler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Leasing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Factoring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Varlık Yönetim Şirketleri</a:t>
            </a:r>
          </a:p>
          <a:p>
            <a:pPr lvl="1">
              <a:buFont typeface="Wingdings" pitchFamily="2" charset="2"/>
              <a:buNone/>
            </a:pPr>
            <a:endParaRPr lang="tr-TR" dirty="0" smtClean="0"/>
          </a:p>
          <a:p>
            <a:pPr lvl="1">
              <a:buFont typeface="Wingdings" pitchFamily="2" charset="2"/>
              <a:buNone/>
            </a:pPr>
            <a:endParaRPr lang="tr-TR" dirty="0" smtClean="0"/>
          </a:p>
          <a:p>
            <a:pPr lvl="1">
              <a:buFont typeface="Wingdings" pitchFamily="2" charset="2"/>
              <a:buNone/>
            </a:pPr>
            <a:endParaRPr lang="tr-TR" dirty="0" smtClean="0"/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3805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Yatırım Araçlarının Yıllara Göre Getiri Sıralaması ( 1986 – 2017)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12983415" cy="29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1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Hanehalkı Finansal Varlıklarının </a:t>
            </a:r>
            <a:r>
              <a:rPr lang="sv-S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Dağılımı (Turkish Household Wallet)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059467" y="2193061"/>
          <a:ext cx="9220070" cy="629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48557" y="8302603"/>
            <a:ext cx="6040436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</a:t>
            </a:r>
            <a:r>
              <a:rPr lang="en-US" sz="236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6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Kayıtdışı</a:t>
            </a:r>
            <a:r>
              <a:rPr lang="en-US" sz="236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6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döviz</a:t>
            </a:r>
            <a:r>
              <a:rPr lang="en-US" sz="236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6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36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6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</a:t>
            </a:r>
            <a:r>
              <a:rPr lang="en-US" sz="236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(USD 70-100bn)</a:t>
            </a:r>
          </a:p>
        </p:txBody>
      </p:sp>
    </p:spTree>
    <p:extLst>
      <p:ext uri="{BB962C8B-B14F-4D97-AF65-F5344CB8AC3E}">
        <p14:creationId xmlns:p14="http://schemas.microsoft.com/office/powerpoint/2010/main" val="133986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363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 FONLARININ DAĞILIMI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57943"/>
              </p:ext>
            </p:extLst>
          </p:nvPr>
        </p:nvGraphicFramePr>
        <p:xfrm>
          <a:off x="905993" y="1581852"/>
          <a:ext cx="11200362" cy="703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535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BES FONLARININ BÜYÜKLÜKLERİ VE 2017 GETİRİLERİ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83345" y="2209779"/>
          <a:ext cx="11392884" cy="5470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027">
                  <a:extLst>
                    <a:ext uri="{9D8B030D-6E8A-4147-A177-3AD203B41FA5}">
                      <a16:colId xmlns:a16="http://schemas.microsoft.com/office/drawing/2014/main" xmlns="" val="725542038"/>
                    </a:ext>
                  </a:extLst>
                </a:gridCol>
                <a:gridCol w="2603893">
                  <a:extLst>
                    <a:ext uri="{9D8B030D-6E8A-4147-A177-3AD203B41FA5}">
                      <a16:colId xmlns:a16="http://schemas.microsoft.com/office/drawing/2014/main" xmlns="" val="2686114639"/>
                    </a:ext>
                  </a:extLst>
                </a:gridCol>
                <a:gridCol w="1982706">
                  <a:extLst>
                    <a:ext uri="{9D8B030D-6E8A-4147-A177-3AD203B41FA5}">
                      <a16:colId xmlns:a16="http://schemas.microsoft.com/office/drawing/2014/main" xmlns="" val="1193196651"/>
                    </a:ext>
                  </a:extLst>
                </a:gridCol>
                <a:gridCol w="2797258">
                  <a:extLst>
                    <a:ext uri="{9D8B030D-6E8A-4147-A177-3AD203B41FA5}">
                      <a16:colId xmlns:a16="http://schemas.microsoft.com/office/drawing/2014/main" xmlns="" val="2777883820"/>
                    </a:ext>
                  </a:extLst>
                </a:gridCol>
              </a:tblGrid>
              <a:tr h="621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 </a:t>
                      </a:r>
                      <a:r>
                        <a:rPr lang="en-US" sz="1800" b="1" u="sng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TÜRÜ</a:t>
                      </a:r>
                    </a:p>
                    <a:p>
                      <a:pPr algn="l" fontAlgn="b"/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 BÜYÜKLÜĞÜ </a:t>
                      </a:r>
                      <a:endParaRPr lang="en-US" sz="1800" b="1" u="sng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1800" b="1" u="sng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 </a:t>
                      </a:r>
                      <a:r>
                        <a:rPr lang="en-US" sz="18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YÜZDE</a:t>
                      </a:r>
                    </a:p>
                    <a:p>
                      <a:pPr algn="ctr" fontAlgn="b"/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sng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GETİRİSİ %</a:t>
                      </a:r>
                    </a:p>
                    <a:p>
                      <a:pPr algn="ctr" fontAlgn="b"/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622932708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DEĞİŞKEN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17,243,000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930036549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KAMU İÇ BORÇLANMA (TL)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14,079,000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2763172843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KATKI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10,136,000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484397719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LİKİT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7,424,000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3590501828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KAMU DIŞ BORÇLANMA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7,304,000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3431456934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6,887,000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37485806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DENGELİ ( ESNEK - KARMA)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5,741,000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2676619646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HİSSE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1427576255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3,373,000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2303359616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BAŞLANGIÇ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1,799,000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1192829405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148304070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SEKTÖR TAHVİLİ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3377879504"/>
                  </a:ext>
                </a:extLst>
              </a:tr>
              <a:tr h="40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ULUSLARARASI KARMA VE ESNEK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1157808868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79,633,000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2765119918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Ortalama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14.65%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b"/>
                </a:tc>
                <a:extLst>
                  <a:ext uri="{0D108BD9-81ED-4DB2-BD59-A6C34878D82A}">
                    <a16:rowId xmlns:a16="http://schemas.microsoft.com/office/drawing/2014/main" xmlns="" val="1264685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646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1986 - 2017 Dönemi Ortalama Varlık Getirileri</a:t>
            </a:r>
            <a:endParaRPr lang="sv-S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69761" y="1872322"/>
          <a:ext cx="12503493" cy="5557105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2083919">
                  <a:extLst>
                    <a:ext uri="{9D8B030D-6E8A-4147-A177-3AD203B41FA5}">
                      <a16:colId xmlns:a16="http://schemas.microsoft.com/office/drawing/2014/main" xmlns="" val="931386289"/>
                    </a:ext>
                  </a:extLst>
                </a:gridCol>
                <a:gridCol w="981547">
                  <a:extLst>
                    <a:ext uri="{9D8B030D-6E8A-4147-A177-3AD203B41FA5}">
                      <a16:colId xmlns:a16="http://schemas.microsoft.com/office/drawing/2014/main" xmlns="" val="1554427596"/>
                    </a:ext>
                  </a:extLst>
                </a:gridCol>
                <a:gridCol w="1726350">
                  <a:extLst>
                    <a:ext uri="{9D8B030D-6E8A-4147-A177-3AD203B41FA5}">
                      <a16:colId xmlns:a16="http://schemas.microsoft.com/office/drawing/2014/main" xmlns="" val="1727896701"/>
                    </a:ext>
                  </a:extLst>
                </a:gridCol>
                <a:gridCol w="1451097">
                  <a:extLst>
                    <a:ext uri="{9D8B030D-6E8A-4147-A177-3AD203B41FA5}">
                      <a16:colId xmlns:a16="http://schemas.microsoft.com/office/drawing/2014/main" xmlns="" val="2281598196"/>
                    </a:ext>
                  </a:extLst>
                </a:gridCol>
                <a:gridCol w="1668349">
                  <a:extLst>
                    <a:ext uri="{9D8B030D-6E8A-4147-A177-3AD203B41FA5}">
                      <a16:colId xmlns:a16="http://schemas.microsoft.com/office/drawing/2014/main" xmlns="" val="4168431754"/>
                    </a:ext>
                  </a:extLst>
                </a:gridCol>
                <a:gridCol w="1592359">
                  <a:extLst>
                    <a:ext uri="{9D8B030D-6E8A-4147-A177-3AD203B41FA5}">
                      <a16:colId xmlns:a16="http://schemas.microsoft.com/office/drawing/2014/main" xmlns="" val="1534847700"/>
                    </a:ext>
                  </a:extLst>
                </a:gridCol>
                <a:gridCol w="1051904">
                  <a:extLst>
                    <a:ext uri="{9D8B030D-6E8A-4147-A177-3AD203B41FA5}">
                      <a16:colId xmlns:a16="http://schemas.microsoft.com/office/drawing/2014/main" xmlns="" val="3775481861"/>
                    </a:ext>
                  </a:extLst>
                </a:gridCol>
                <a:gridCol w="1947968">
                  <a:extLst>
                    <a:ext uri="{9D8B030D-6E8A-4147-A177-3AD203B41FA5}">
                      <a16:colId xmlns:a16="http://schemas.microsoft.com/office/drawing/2014/main" xmlns="" val="1421414204"/>
                    </a:ext>
                  </a:extLst>
                </a:gridCol>
              </a:tblGrid>
              <a:tr h="745486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Nominal </a:t>
                      </a:r>
                      <a:r>
                        <a:rPr lang="en-US" sz="1800" b="1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Getiriler</a:t>
                      </a:r>
                      <a:endParaRPr lang="en-US" sz="18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sng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sng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Reel </a:t>
                      </a:r>
                      <a:r>
                        <a:rPr lang="en-US" sz="1800" b="1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Getiriler</a:t>
                      </a:r>
                      <a:r>
                        <a:rPr lang="en-US" sz="18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8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sng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7665827"/>
                  </a:ext>
                </a:extLst>
              </a:tr>
              <a:tr h="688627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12505" marR="12505" marT="1250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Ortalama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Max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Ortalama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Max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Geometrik</a:t>
                      </a:r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Ortalama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7809065"/>
                  </a:ext>
                </a:extLst>
              </a:tr>
              <a:tr h="679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Hazine</a:t>
                      </a:r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Faizi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53.98%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158.00%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7.70%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8.97%</a:t>
                      </a:r>
                    </a:p>
                  </a:txBody>
                  <a:tcPr marL="8008" marR="8008" marT="8008" marB="0" anchor="ctr">
                    <a:lnL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30.28%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-7.24%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8.77%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902606"/>
                  </a:ext>
                </a:extLst>
              </a:tr>
              <a:tr h="68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Mevduat</a:t>
                      </a:r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Faizi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41.13%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91.50%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6.70%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1.39%</a:t>
                      </a:r>
                    </a:p>
                  </a:txBody>
                  <a:tcPr marL="8008" marR="8008" marT="8008" marB="0" anchor="ctr">
                    <a:lnL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16.76%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-15.07%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1.19%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019443"/>
                  </a:ext>
                </a:extLst>
              </a:tr>
              <a:tr h="68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Borsa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80.67%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493.05%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-51.63%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26.34%</a:t>
                      </a:r>
                    </a:p>
                  </a:txBody>
                  <a:tcPr marL="8008" marR="8008" marT="8008" marB="0" anchor="ctr">
                    <a:lnL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261.00%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-68.53%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5.47%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289218"/>
                  </a:ext>
                </a:extLst>
              </a:tr>
              <a:tr h="68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Dolar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37.07%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165.72%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-17.52%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-2.56%</a:t>
                      </a:r>
                    </a:p>
                  </a:txBody>
                  <a:tcPr marL="8008" marR="8008" marT="8008" marB="0" anchor="ctr">
                    <a:lnL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27.78%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-28.21%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-3.63%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6806677"/>
                  </a:ext>
                </a:extLst>
              </a:tr>
              <a:tr h="68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Euro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43.88%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195.70%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-46.21%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2.15%</a:t>
                      </a:r>
                    </a:p>
                  </a:txBody>
                  <a:tcPr marL="8008" marR="8008" marT="8008" marB="0" anchor="ctr">
                    <a:lnL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71.43%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-49.51%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-0.32%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1967671"/>
                  </a:ext>
                </a:extLst>
              </a:tr>
              <a:tr h="68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Cumhuriyet</a:t>
                      </a:r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Light"/>
                          <a:cs typeface="Times New Roman" panose="02020603050405020304" pitchFamily="18" charset="0"/>
                        </a:rPr>
                        <a:t>Altini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Light"/>
                        <a:cs typeface="Times New Roman" panose="02020603050405020304" pitchFamily="18" charset="0"/>
                      </a:endParaRPr>
                    </a:p>
                  </a:txBody>
                  <a:tcPr marL="8008" marR="8008" marT="8008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40.98%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155.87%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AAA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-10.31%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1.60%</a:t>
                      </a:r>
                    </a:p>
                  </a:txBody>
                  <a:tcPr marL="8008" marR="8008" marT="8008" marB="0" anchor="ctr">
                    <a:lnL w="12700" cap="flat" cmpd="sng" algn="ctr">
                      <a:solidFill>
                        <a:srgbClr val="677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32.10%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-29.19%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64A7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0.26%</a:t>
                      </a:r>
                    </a:p>
                  </a:txBody>
                  <a:tcPr marL="8008" marR="8008" marT="80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5584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40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Vadeli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Senaryoları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26789"/>
              </p:ext>
            </p:extLst>
          </p:nvPr>
        </p:nvGraphicFramePr>
        <p:xfrm>
          <a:off x="1320800" y="2590800"/>
          <a:ext cx="10439402" cy="4644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2702">
                  <a:extLst>
                    <a:ext uri="{9D8B030D-6E8A-4147-A177-3AD203B41FA5}">
                      <a16:colId xmlns:a16="http://schemas.microsoft.com/office/drawing/2014/main" xmlns="" val="3417195583"/>
                    </a:ext>
                  </a:extLst>
                </a:gridCol>
                <a:gridCol w="1014898">
                  <a:extLst>
                    <a:ext uri="{9D8B030D-6E8A-4147-A177-3AD203B41FA5}">
                      <a16:colId xmlns:a16="http://schemas.microsoft.com/office/drawing/2014/main" xmlns="" val="2214547069"/>
                    </a:ext>
                  </a:extLst>
                </a:gridCol>
                <a:gridCol w="591164">
                  <a:extLst>
                    <a:ext uri="{9D8B030D-6E8A-4147-A177-3AD203B41FA5}">
                      <a16:colId xmlns:a16="http://schemas.microsoft.com/office/drawing/2014/main" xmlns="" val="1198316944"/>
                    </a:ext>
                  </a:extLst>
                </a:gridCol>
                <a:gridCol w="700827">
                  <a:extLst>
                    <a:ext uri="{9D8B030D-6E8A-4147-A177-3AD203B41FA5}">
                      <a16:colId xmlns:a16="http://schemas.microsoft.com/office/drawing/2014/main" xmlns="" val="4235389898"/>
                    </a:ext>
                  </a:extLst>
                </a:gridCol>
                <a:gridCol w="700827">
                  <a:extLst>
                    <a:ext uri="{9D8B030D-6E8A-4147-A177-3AD203B41FA5}">
                      <a16:colId xmlns:a16="http://schemas.microsoft.com/office/drawing/2014/main" xmlns="" val="3360411209"/>
                    </a:ext>
                  </a:extLst>
                </a:gridCol>
                <a:gridCol w="2642702">
                  <a:extLst>
                    <a:ext uri="{9D8B030D-6E8A-4147-A177-3AD203B41FA5}">
                      <a16:colId xmlns:a16="http://schemas.microsoft.com/office/drawing/2014/main" xmlns="" val="2223137529"/>
                    </a:ext>
                  </a:extLst>
                </a:gridCol>
                <a:gridCol w="1384280">
                  <a:extLst>
                    <a:ext uri="{9D8B030D-6E8A-4147-A177-3AD203B41FA5}">
                      <a16:colId xmlns:a16="http://schemas.microsoft.com/office/drawing/2014/main" xmlns="" val="3542149336"/>
                    </a:ext>
                  </a:extLst>
                </a:gridCol>
                <a:gridCol w="762002">
                  <a:extLst>
                    <a:ext uri="{9D8B030D-6E8A-4147-A177-3AD203B41FA5}">
                      <a16:colId xmlns:a16="http://schemas.microsoft.com/office/drawing/2014/main" xmlns="" val="1567202197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AYDA 100 USD, </a:t>
                      </a:r>
                      <a:endParaRPr lang="es-ES" sz="180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s-E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s-ES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REEL FAİZ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AYDA 100 USD, </a:t>
                      </a:r>
                      <a:endParaRPr lang="es-ES" sz="1800" u="none" strike="noStrike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s-ES" sz="180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s-E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REEL FAİZ</a:t>
                      </a:r>
                      <a:endParaRPr lang="es-ES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9794447"/>
                  </a:ext>
                </a:extLst>
              </a:tr>
              <a:tr h="389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BAŞLANGIÇ YAŞI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BAŞLANGIÇ YAŞI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1011692"/>
                  </a:ext>
                </a:extLst>
              </a:tr>
              <a:tr h="705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AYLIK BİRİKİM MİKTARI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$ 100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AYLIK BİRİKİM MİKTARI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8655485"/>
                  </a:ext>
                </a:extLst>
              </a:tr>
              <a:tr h="389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YILLIK BİRİKİM MİKTARI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YILLIK BİRİKİM MİKTARI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911439"/>
                  </a:ext>
                </a:extLst>
              </a:tr>
              <a:tr h="389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YILLIK REEL FAİZ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YILLIK REEL FAİZ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9008185"/>
                  </a:ext>
                </a:extLst>
              </a:tr>
              <a:tr h="389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5602051"/>
                  </a:ext>
                </a:extLst>
              </a:tr>
              <a:tr h="705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YAŞINDA ULAŞILAN VARLIK DÜZEYİ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8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79,409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YAŞINDA ULAŞILAN VARLIK DÜZEYİ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98,043 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9890173"/>
                  </a:ext>
                </a:extLst>
              </a:tr>
              <a:tr h="705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YAŞINDA ULAŞILAN VARLIK DÜZEYİ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</a:t>
                      </a: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115,802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YAŞINDA ULAŞILAN VARLIK DÜZEYİ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152,245 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5260509"/>
                  </a:ext>
                </a:extLst>
              </a:tr>
              <a:tr h="409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156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38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Finans Sektörü Düzenleme Yapısı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41300" y="2365248"/>
            <a:ext cx="3657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Bankacılık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7279" y="3195572"/>
            <a:ext cx="3657600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Bankacılık Düzenleme ve Denetleme Kurumu (BDDK)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579" y="4483097"/>
            <a:ext cx="3651250" cy="1612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Bankalar Birliği  </a:t>
            </a:r>
          </a:p>
          <a:p>
            <a:pPr marL="285750" indent="-28575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Katılım Bankaları Birliği</a:t>
            </a:r>
          </a:p>
          <a:p>
            <a:pPr marL="285750" indent="-28575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Finansal Kurumlar Birliği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393" y="6096000"/>
            <a:ext cx="3656436" cy="2971800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Bankalar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Katılım Bankaları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Tasarruf Mevduat Sigorta Fonu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Finansal Kiralama Şirketleri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Faktoring Şirketleri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 Kredisi Şirketleri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Takipteki Krediler Yönetimi Şirketleri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95389" y="2365248"/>
            <a:ext cx="3657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Sermaye Piyasaları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74032" y="3205987"/>
            <a:ext cx="3657600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Sermaye Piyasası Kurulu (SPK)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00575" y="4438649"/>
            <a:ext cx="3651250" cy="10033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Sermaye Piyasaları Birliği (TSPB)</a:t>
            </a:r>
          </a:p>
          <a:p>
            <a:pPr marL="285750" indent="-28575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Borsa İstanbul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95389" y="5505450"/>
            <a:ext cx="3656436" cy="3562350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Bankalar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Aracı Kurumlar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Portföy Yönetim Şirketleri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 Ortaklıkları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Merkezi Kayıt Kuruluşu 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Takasbank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Sermaye Piyasası Lisanslama Sicil ve Eğitim Kuruluşu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Yatırımcı Tazmin Merkezi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Halka Açık ve borsada işlem gören şrketler</a:t>
            </a:r>
          </a:p>
          <a:p>
            <a:pPr marL="342900" indent="-342900">
              <a:buFontTx/>
              <a:buChar char="-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erecelendirme Şirketleri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943128" y="2364521"/>
            <a:ext cx="3657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Sigortacılık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949478" y="3192854"/>
            <a:ext cx="3657600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Hazine Müsteşarlığı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49478" y="4466488"/>
            <a:ext cx="3651250" cy="10033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 Sigorta Birliği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44292" y="5473515"/>
            <a:ext cx="3656436" cy="1308285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Sigorta Şirketleri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Bireysel Emeklilik Şirketleri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Bireysel Emeklilik Fonları</a:t>
            </a:r>
          </a:p>
        </p:txBody>
      </p:sp>
      <p:cxnSp>
        <p:nvCxnSpPr>
          <p:cNvPr id="32" name="Straight Connector 31"/>
          <p:cNvCxnSpPr>
            <a:stCxn id="3" idx="2"/>
            <a:endCxn id="4" idx="0"/>
          </p:cNvCxnSpPr>
          <p:nvPr/>
        </p:nvCxnSpPr>
        <p:spPr>
          <a:xfrm flipH="1">
            <a:off x="2066079" y="2974848"/>
            <a:ext cx="4021" cy="2207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398811" y="2997285"/>
            <a:ext cx="4021" cy="2207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727522" y="2962385"/>
            <a:ext cx="4021" cy="2207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3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E18592-1E59-4AA2-9C9F-A0DF981C9250}" type="slidenum">
              <a:rPr lang="en-US" smtClean="0"/>
              <a:pPr/>
              <a:t>6</a:t>
            </a:fld>
            <a:endParaRPr lang="en-US" smtClean="0"/>
          </a:p>
        </p:txBody>
      </p:sp>
      <p:graphicFrame>
        <p:nvGraphicFramePr>
          <p:cNvPr id="3" name="Diyagram 2"/>
          <p:cNvGraphicFramePr/>
          <p:nvPr/>
        </p:nvGraphicFramePr>
        <p:xfrm>
          <a:off x="1484243" y="2623750"/>
          <a:ext cx="10343549" cy="563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780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9245" y="984391"/>
            <a:ext cx="12135555" cy="905370"/>
          </a:xfrm>
        </p:spPr>
        <p:txBody>
          <a:bodyPr/>
          <a:lstStyle/>
          <a:p>
            <a:pPr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Türkiye Sermaye Piyasası’nda...</a:t>
            </a:r>
            <a:endParaRPr lang="en-GB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FD6614-B02E-46A7-9DC6-A2BF75AA6EC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5" name="Dikdörtgen 6"/>
          <p:cNvSpPr>
            <a:spLocks noChangeArrowheads="1"/>
          </p:cNvSpPr>
          <p:nvPr/>
        </p:nvSpPr>
        <p:spPr bwMode="auto">
          <a:xfrm>
            <a:off x="711200" y="2667000"/>
            <a:ext cx="11880427" cy="44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7672" indent="-487672" algn="just" defTabSz="1300460" fontAlgn="base">
              <a:spcBef>
                <a:spcPts val="1707"/>
              </a:spcBef>
              <a:spcAft>
                <a:spcPct val="0"/>
              </a:spcAft>
              <a:buClr>
                <a:srgbClr val="9999FF"/>
              </a:buClr>
              <a:buFont typeface="Wingdings" pitchFamily="2" charset="2"/>
              <a:buChar char="v"/>
            </a:pP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tr-TR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tr-TR" sz="398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aracı kurum, </a:t>
            </a:r>
            <a:r>
              <a:rPr lang="tr-TR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 banka</a:t>
            </a: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50 </a:t>
            </a:r>
            <a:r>
              <a:rPr lang="en-US" sz="3982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98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ortföy</a:t>
            </a: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82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98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önetim</a:t>
            </a: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82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98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irketi</a:t>
            </a: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faaliyet </a:t>
            </a:r>
            <a:r>
              <a:rPr lang="tr-TR" sz="398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göstermektedir. </a:t>
            </a:r>
          </a:p>
          <a:p>
            <a:pPr marL="487672" indent="-487672" algn="just" defTabSz="1300460" fontAlgn="base">
              <a:spcBef>
                <a:spcPts val="1707"/>
              </a:spcBef>
              <a:spcAft>
                <a:spcPct val="0"/>
              </a:spcAft>
              <a:buClr>
                <a:srgbClr val="9999FF"/>
              </a:buClr>
              <a:buFont typeface="Wingdings" pitchFamily="2" charset="2"/>
              <a:buChar char="v"/>
            </a:pPr>
            <a:r>
              <a:rPr lang="en-US" sz="398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Bankalarda</a:t>
            </a: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208</a:t>
            </a: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Aracı</a:t>
            </a: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kurumlarda </a:t>
            </a: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tr-TR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751</a:t>
            </a: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defTabSz="1300460" fontAlgn="base">
              <a:spcBef>
                <a:spcPts val="1707"/>
              </a:spcBef>
              <a:spcAft>
                <a:spcPct val="0"/>
              </a:spcAft>
              <a:buClr>
                <a:srgbClr val="9999FF"/>
              </a:buClr>
            </a:pP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98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PYŞ’lerde</a:t>
            </a: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tr-TR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tr-TR" sz="398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civarında </a:t>
            </a:r>
            <a:r>
              <a:rPr lang="tr-TR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personel </a:t>
            </a:r>
            <a:r>
              <a:rPr lang="tr-TR" sz="398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görev yapmaktadır. </a:t>
            </a:r>
          </a:p>
          <a:p>
            <a:pPr marL="487672" indent="-487672" algn="just" defTabSz="1300460" fontAlgn="base">
              <a:spcBef>
                <a:spcPts val="1707"/>
              </a:spcBef>
              <a:spcAft>
                <a:spcPct val="0"/>
              </a:spcAft>
              <a:buClr>
                <a:srgbClr val="9999FF"/>
              </a:buClr>
              <a:buFont typeface="Wingdings" pitchFamily="2" charset="2"/>
              <a:buChar char="v"/>
            </a:pPr>
            <a:r>
              <a:rPr lang="tr-TR" sz="398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Yurt çapında yaygın </a:t>
            </a:r>
            <a:r>
              <a:rPr lang="tr-TR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398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tr-TR" sz="398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civarında şubede 1 milyondan fazla yatırımcıya hizmet sunulmaktadır. </a:t>
            </a:r>
          </a:p>
        </p:txBody>
      </p:sp>
    </p:spTree>
    <p:extLst>
      <p:ext uri="{BB962C8B-B14F-4D97-AF65-F5344CB8AC3E}">
        <p14:creationId xmlns:p14="http://schemas.microsoft.com/office/powerpoint/2010/main" val="42341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2FB7-BCB4-564E-B6D8-71392CCB3049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6400" y="390525"/>
            <a:ext cx="12191999" cy="6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457200" rtl="0" eaLnBrk="1" latinLnBrk="0" hangingPunct="1">
              <a:spcBef>
                <a:spcPts val="0"/>
              </a:spcBef>
              <a:buNone/>
              <a:defRPr sz="2000" b="1" i="0" kern="1200" cap="all" baseline="0">
                <a:solidFill>
                  <a:schemeClr val="bg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tr-TR" dirty="0" smtClean="0"/>
              <a:t>SERMAYE PİYASASI KURUMLARI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406400" y="8763000"/>
            <a:ext cx="53340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 baseline="0">
                <a:solidFill>
                  <a:schemeClr val="bg1">
                    <a:lumMod val="50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3E2FB7-BCB4-564E-B6D8-71392CCB304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6" y="1600200"/>
            <a:ext cx="1204762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35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01A6FF-B09A-4A6B-88B9-1E30EFE57329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3" name="Diyagram 2"/>
          <p:cNvGraphicFramePr/>
          <p:nvPr/>
        </p:nvGraphicFramePr>
        <p:xfrm>
          <a:off x="1484243" y="2623750"/>
          <a:ext cx="10343549" cy="563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806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3">
      <a:dk1>
        <a:srgbClr val="505150"/>
      </a:dk1>
      <a:lt1>
        <a:sysClr val="window" lastClr="FFFFFF"/>
      </a:lt1>
      <a:dk2>
        <a:srgbClr val="505150"/>
      </a:dk2>
      <a:lt2>
        <a:srgbClr val="EFEEED"/>
      </a:lt2>
      <a:accent1>
        <a:srgbClr val="0094D6"/>
      </a:accent1>
      <a:accent2>
        <a:srgbClr val="00A7E1"/>
      </a:accent2>
      <a:accent3>
        <a:srgbClr val="18AFE3"/>
      </a:accent3>
      <a:accent4>
        <a:srgbClr val="5EB0E2"/>
      </a:accent4>
      <a:accent5>
        <a:srgbClr val="97C6EA"/>
      </a:accent5>
      <a:accent6>
        <a:srgbClr val="CBE3F4"/>
      </a:accent6>
      <a:hlink>
        <a:srgbClr val="0B5DBC"/>
      </a:hlink>
      <a:folHlink>
        <a:srgbClr val="EBF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SPAKB">
  <a:themeElements>
    <a:clrScheme name="sample 3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45AB7D"/>
      </a:accent2>
      <a:accent3>
        <a:srgbClr val="FFFFFF"/>
      </a:accent3>
      <a:accent4>
        <a:srgbClr val="122B6A"/>
      </a:accent4>
      <a:accent5>
        <a:srgbClr val="BDD8F1"/>
      </a:accent5>
      <a:accent6>
        <a:srgbClr val="3E9B71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A096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45AB7D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3E9B71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15447</TotalTime>
  <Words>1273</Words>
  <Application>Microsoft Macintosh PowerPoint</Application>
  <PresentationFormat>Custom</PresentationFormat>
  <Paragraphs>443</Paragraphs>
  <Slides>45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Custom Design</vt:lpstr>
      <vt:lpstr>TSPAKB</vt:lpstr>
      <vt:lpstr>  TÜRK SERMAYE PİYASASININ YAPISI VE KURUMLARI</vt:lpstr>
      <vt:lpstr>Finans Sektörü I</vt:lpstr>
      <vt:lpstr>Finans Sektörü II</vt:lpstr>
      <vt:lpstr>Finans Sektörü III</vt:lpstr>
      <vt:lpstr>Finans Sektörü Düzenleme Yapısı</vt:lpstr>
      <vt:lpstr>PowerPoint Presentation</vt:lpstr>
      <vt:lpstr>Türkiye Sermaye Piyasası’nda...</vt:lpstr>
      <vt:lpstr>PowerPoint Presentation</vt:lpstr>
      <vt:lpstr>PowerPoint Presentation</vt:lpstr>
      <vt:lpstr>Yatırım Kuruluşlarının İşlevi</vt:lpstr>
      <vt:lpstr>Yatırım Kuruluşları</vt:lpstr>
      <vt:lpstr>PowerPoint Presentation</vt:lpstr>
      <vt:lpstr>Aracı Kuruluşların Sunduğu Hizmetler</vt:lpstr>
      <vt:lpstr>TÜRKİYE SERMAYE PİYASALARI</vt:lpstr>
      <vt:lpstr>BIST-100 ENDEKSİ VE İŞLEM HACMİ</vt:lpstr>
      <vt:lpstr>BORSA İSTANBUL PİYASA DEĞERİ (MİLYAR TL)</vt:lpstr>
      <vt:lpstr>BORSA İSTANBUL PİYASA DEĞERİ SEKTÖREL DAĞILIM</vt:lpstr>
      <vt:lpstr>PİYASA DEĞERİ* (2017, MİLYAR $)</vt:lpstr>
      <vt:lpstr>PİYASA DEĞERİ/GSYH (2017)</vt:lpstr>
      <vt:lpstr>BORSALARA KOTE OLAN ŞİRKET SAYISI (2017)</vt:lpstr>
      <vt:lpstr>BORSA İSTANBUL PAY PİYASASINA KOTE OLAN MENKUL KIYMET SAYISI</vt:lpstr>
      <vt:lpstr>BORSA İSTANBUL PAY PİYASASI İŞLEM HACMİ (MİLYAR TL)</vt:lpstr>
      <vt:lpstr>PAY SENEDİ İŞLEM HACMİ (2017, MİLYAR $)</vt:lpstr>
      <vt:lpstr>HİSSE SENEDİ PİYASALARINDA DEVİR HIZI  (2017, İşlem Hacmi/Piyasa Değeri)</vt:lpstr>
      <vt:lpstr>VADELİ İŞLEM HACMİ (2017, MILYAR $)</vt:lpstr>
      <vt:lpstr>BORSA İstanbul’A KOTE OLAN ÖZEL SEKTÖR BORÇLANMA ARACI SAYISI</vt:lpstr>
      <vt:lpstr>ÖZEL SEKTÖR BORÇLANMA ARACI SAYISI (2017)</vt:lpstr>
      <vt:lpstr>YATIRIM KURULUŞLARI</vt:lpstr>
      <vt:lpstr>PİYASALARDAKİ İLK ON YATIRIM KURULUŞU (2018/03)</vt:lpstr>
      <vt:lpstr>PAY SENEDİ HALKA ARZLARI</vt:lpstr>
      <vt:lpstr>ÖZEL SEKTÖR BORÇLANMA ARACI İHRAÇLARI</vt:lpstr>
      <vt:lpstr>KURUMSAL YATIRIMCILARIN PORTFÖY BÜYÜKLÜĞÜ (MİLYAR TL)</vt:lpstr>
      <vt:lpstr>BİREYSEL EMEKLİLİK SİSTEMİ KATILIMCILARI</vt:lpstr>
      <vt:lpstr>ARACI KURUMLARIN ÇALIŞAN SAYISI</vt:lpstr>
      <vt:lpstr>PORTFÖY YÖNETİM ŞİRKETLERİNİN ÇALIŞAN SAYISI</vt:lpstr>
      <vt:lpstr>BANKALARIN ÇALIŞAN SAYISI</vt:lpstr>
      <vt:lpstr>YATIRIMCI PROFİLİ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TSPB_PowerPoint.indd</dc:title>
  <dc:creator>Deniz Bayram</dc:creator>
  <cp:lastModifiedBy>Attila Koksal</cp:lastModifiedBy>
  <cp:revision>733</cp:revision>
  <cp:lastPrinted>2017-10-18T13:52:14Z</cp:lastPrinted>
  <dcterms:created xsi:type="dcterms:W3CDTF">2015-02-25T19:55:10Z</dcterms:created>
  <dcterms:modified xsi:type="dcterms:W3CDTF">2018-10-11T08:37:06Z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2015-02-25T00:00:00Z</vt:filetime>
  </property>
  <property fmtid="{D5CDD505-2E9C-101B-9397-08002B2CF9AE}" pid="3" name="LastSaved">
    <vt:filetime>2015-02-25T00:00:00Z</vt:filetime>
  </property>
</Properties>
</file>